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8" r:id="rId8"/>
    <p:sldId id="267" r:id="rId9"/>
    <p:sldId id="269" r:id="rId10"/>
    <p:sldId id="270" r:id="rId11"/>
    <p:sldId id="271" r:id="rId12"/>
    <p:sldId id="273" r:id="rId13"/>
    <p:sldId id="274" r:id="rId14"/>
    <p:sldId id="275" r:id="rId15"/>
    <p:sldId id="277" r:id="rId16"/>
    <p:sldId id="281" r:id="rId17"/>
    <p:sldId id="279" r:id="rId18"/>
    <p:sldId id="287" r:id="rId19"/>
    <p:sldId id="282" r:id="rId20"/>
    <p:sldId id="285" r:id="rId21"/>
    <p:sldId id="286" r:id="rId22"/>
    <p:sldId id="283" r:id="rId23"/>
    <p:sldId id="290" r:id="rId24"/>
    <p:sldId id="284" r:id="rId25"/>
    <p:sldId id="288" r:id="rId26"/>
    <p:sldId id="289" r:id="rId27"/>
    <p:sldId id="293" r:id="rId28"/>
    <p:sldId id="291" r:id="rId29"/>
    <p:sldId id="29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E1E1DB"/>
    <a:srgbClr val="3D3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98" autoAdjust="0"/>
    <p:restoredTop sz="94381" autoAdjust="0"/>
  </p:normalViewPr>
  <p:slideViewPr>
    <p:cSldViewPr snapToGrid="0">
      <p:cViewPr varScale="1">
        <p:scale>
          <a:sx n="105" d="100"/>
          <a:sy n="105" d="100"/>
        </p:scale>
        <p:origin x="138" y="138"/>
      </p:cViewPr>
      <p:guideLst/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1-41C4-AB39-D3FC61EF19D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1-41C4-AB39-D3FC61EF19D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1-41C4-AB39-D3FC61EF1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347144"/>
        <c:axId val="443346488"/>
      </c:barChart>
      <c:catAx>
        <c:axId val="443347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3346488"/>
        <c:crosses val="autoZero"/>
        <c:auto val="1"/>
        <c:lblAlgn val="ctr"/>
        <c:lblOffset val="100"/>
        <c:noMultiLvlLbl val="0"/>
      </c:catAx>
      <c:valAx>
        <c:axId val="443346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334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5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8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47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27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57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89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42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91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1209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7720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96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086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396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10708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90086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8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9D953A-C371-4717-8F28-1D5EA2AC5C42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E5404A-E2B7-4368-9013-CE33A90C827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6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en.wikipedia.org/wiki/GI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F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s://en.wikipedia.org/wiki/GIF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slide" Target="slide9.xml"/><Relationship Id="rId4" Type="http://schemas.openxmlformats.org/officeDocument/2006/relationships/hyperlink" Target="https://en.wikipedia.org/wiki/Web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obe_Photoshop#File_format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arison_of_graphics_file_format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ffinity.serif.com/en-gb/photo/" TargetMode="External"/><Relationship Id="rId7" Type="http://schemas.openxmlformats.org/officeDocument/2006/relationships/hyperlink" Target="https://pixlr.com/cz/" TargetMode="External"/><Relationship Id="rId2" Type="http://schemas.openxmlformats.org/officeDocument/2006/relationships/hyperlink" Target="https://www.adobe.com/cz/products/photoshop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hotopea.com/" TargetMode="External"/><Relationship Id="rId5" Type="http://schemas.openxmlformats.org/officeDocument/2006/relationships/hyperlink" Target="https://krita.org/" TargetMode="External"/><Relationship Id="rId4" Type="http://schemas.openxmlformats.org/officeDocument/2006/relationships/hyperlink" Target="https://www.gimp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hyperlink" Target="https://cs.wikipedia.org/wiki/Scalable_Vector_Graphic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cs.wikipedia.org/wiki/Scalable_Vector_Graphics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s.wikipedia.org/wiki/Portable_Document_Format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n.wikipedia.org/wiki/Comparison_of_graphics_file_formats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en.wikipedia.org/wiki/Comparison_of_graphics_file_formats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igner.io/" TargetMode="External"/><Relationship Id="rId3" Type="http://schemas.openxmlformats.org/officeDocument/2006/relationships/hyperlink" Target="https://affinity.serif.com/en-us/designer/" TargetMode="External"/><Relationship Id="rId7" Type="http://schemas.openxmlformats.org/officeDocument/2006/relationships/hyperlink" Target="https://www.libreoffice.org/discover/draw/" TargetMode="External"/><Relationship Id="rId2" Type="http://schemas.openxmlformats.org/officeDocument/2006/relationships/hyperlink" Target="https://www.adobe.com/cz/products/illustrator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um.hajduch.net/callisto" TargetMode="External"/><Relationship Id="rId5" Type="http://schemas.openxmlformats.org/officeDocument/2006/relationships/hyperlink" Target="https://www.callisto.cz/" TargetMode="External"/><Relationship Id="rId4" Type="http://schemas.openxmlformats.org/officeDocument/2006/relationships/hyperlink" Target="https://inkscape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PE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PE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Portable_Network_Graph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2878138"/>
            <a:ext cx="12192000" cy="3479119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Rastrová a vektorová grafika</a:t>
            </a:r>
            <a:endParaRPr lang="cs-CZ" sz="4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3" y="188677"/>
            <a:ext cx="5470915" cy="54709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14" name="Skupina 13"/>
          <p:cNvGrpSpPr/>
          <p:nvPr/>
        </p:nvGrpSpPr>
        <p:grpSpPr>
          <a:xfrm>
            <a:off x="5766521" y="-918907"/>
            <a:ext cx="6764104" cy="9257190"/>
            <a:chOff x="5563325" y="-918907"/>
            <a:chExt cx="6764104" cy="9257190"/>
          </a:xfrm>
        </p:grpSpPr>
        <p:sp>
          <p:nvSpPr>
            <p:cNvPr id="13" name="Obdélník 12"/>
            <p:cNvSpPr/>
            <p:nvPr/>
          </p:nvSpPr>
          <p:spPr>
            <a:xfrm>
              <a:off x="6106319" y="188677"/>
              <a:ext cx="5652716" cy="5470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325" y="-918907"/>
              <a:ext cx="6764104" cy="9257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72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240"/>
            <a:ext cx="3931920" cy="29954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 err="1" smtClean="0">
                <a:solidFill>
                  <a:schemeClr val="bg1"/>
                </a:solidFill>
              </a:rPr>
              <a:t>raphics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cs-CZ" sz="2000" dirty="0" err="1" smtClean="0">
                <a:solidFill>
                  <a:schemeClr val="bg1"/>
                </a:solidFill>
              </a:rPr>
              <a:t>nterchange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r>
              <a:rPr lang="cs-CZ" sz="2000" dirty="0" err="1" smtClean="0">
                <a:solidFill>
                  <a:schemeClr val="bg1"/>
                </a:solidFill>
              </a:rPr>
              <a:t>ormat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jeden z webových standardů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zastaralý, vznikl v 80. letech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malý počet barev, nastavitelný</a:t>
            </a:r>
            <a:br>
              <a:rPr lang="cs-CZ" sz="2000" dirty="0" smtClean="0"/>
            </a:br>
            <a:r>
              <a:rPr lang="cs-CZ" sz="2000" dirty="0" smtClean="0"/>
              <a:t>(min. 2, max. 256)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může (ale nemusí) být animovaný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každý pixel má barvu nebo je zcela průhledný (ne poloprůhledný)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poměrně velké výsledné soubory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používá se pro krátké </a:t>
            </a:r>
            <a:r>
              <a:rPr lang="cs-CZ" sz="2000" dirty="0" err="1" smtClean="0"/>
              <a:t>videosmyčky</a:t>
            </a:r>
            <a:r>
              <a:rPr lang="cs-CZ" sz="2000" dirty="0" smtClean="0"/>
              <a:t> v malém rozlišení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6" name="Obdélník 5">
            <a:hlinkClick r:id="rId2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GIF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6831" y="142240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 lepší názornost byl obrázek zvětšen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Zástupný symbol pro obsah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39" y="571516"/>
            <a:ext cx="5652000" cy="56520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143187" y="6233709"/>
            <a:ext cx="80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GIF s nastavením na 16 barev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129391" y="6240795"/>
            <a:ext cx="80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GIF s nastavením na 32 barev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137593" y="6234172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GIF s nastavením na 256 barev</a:t>
            </a:r>
            <a:endParaRPr lang="cs-CZ" dirty="0"/>
          </a:p>
        </p:txBody>
      </p:sp>
      <p:pic>
        <p:nvPicPr>
          <p:cNvPr id="21" name="Zástupný symbol pro obsah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39" y="571516"/>
            <a:ext cx="5652000" cy="5652000"/>
          </a:xfrm>
          <a:prstGeom prst="rect">
            <a:avLst/>
          </a:prstGeom>
        </p:spPr>
      </p:pic>
      <p:pic>
        <p:nvPicPr>
          <p:cNvPr id="23" name="Zástupný symbol pro obsah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39" y="571516"/>
            <a:ext cx="5652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5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B9B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9B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 uiExpand="1" build="allAtOnce"/>
      <p:bldP spid="6" grpId="0" animBg="1"/>
      <p:bldP spid="7" grpId="0"/>
      <p:bldP spid="5" grpId="0"/>
      <p:bldP spid="16" grpId="0"/>
      <p:bldP spid="16" grpId="1"/>
      <p:bldP spid="17" grpId="0"/>
      <p:bldP spid="17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9" y="570760"/>
            <a:ext cx="6554651" cy="563699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240"/>
            <a:ext cx="3931920" cy="29954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 err="1" smtClean="0">
                <a:solidFill>
                  <a:schemeClr val="bg1"/>
                </a:solidFill>
              </a:rPr>
              <a:t>raphics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cs-CZ" sz="2000" dirty="0" err="1" smtClean="0">
                <a:solidFill>
                  <a:schemeClr val="bg1"/>
                </a:solidFill>
              </a:rPr>
              <a:t>nterchange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r>
              <a:rPr lang="cs-CZ" sz="2000" dirty="0" err="1" smtClean="0">
                <a:solidFill>
                  <a:schemeClr val="bg1"/>
                </a:solidFill>
              </a:rPr>
              <a:t>ormat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jeden z webových standardů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zastaralý, vznikl v 80. letech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malý počet barev, nastavitelný</a:t>
            </a:r>
            <a:br>
              <a:rPr lang="cs-CZ" sz="2000" dirty="0" smtClean="0"/>
            </a:br>
            <a:r>
              <a:rPr lang="cs-CZ" sz="2000" dirty="0" smtClean="0"/>
              <a:t>(min. 2, max. 256)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může (ale nemusí) být animovaný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rgbClr val="FFCC99"/>
                </a:solidFill>
              </a:rPr>
              <a:t>každý pixel má barvu nebo je zcela průhledný (ne poloprůhledný)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poměrně velké výsledné soubory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používá se pro krátké </a:t>
            </a:r>
            <a:r>
              <a:rPr lang="cs-CZ" sz="2000" dirty="0" err="1" smtClean="0"/>
              <a:t>videosmyčky</a:t>
            </a:r>
            <a:r>
              <a:rPr lang="cs-CZ" sz="2000" dirty="0" smtClean="0"/>
              <a:t> v malém rozlišení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6" name="Obdélník 5">
            <a:hlinkClick r:id="rId3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GIF</a:t>
            </a:r>
            <a:endParaRPr lang="cs-CZ" sz="4800" dirty="0"/>
          </a:p>
        </p:txBody>
      </p:sp>
      <p:sp>
        <p:nvSpPr>
          <p:cNvPr id="9" name="Obdélník 8"/>
          <p:cNvSpPr/>
          <p:nvPr/>
        </p:nvSpPr>
        <p:spPr>
          <a:xfrm>
            <a:off x="4136830" y="0"/>
            <a:ext cx="1208418" cy="6858000"/>
          </a:xfrm>
          <a:prstGeom prst="rect">
            <a:avLst/>
          </a:prstGeom>
          <a:solidFill>
            <a:srgbClr val="E1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0997248" y="-39741"/>
            <a:ext cx="1208418" cy="6858000"/>
          </a:xfrm>
          <a:prstGeom prst="rect">
            <a:avLst/>
          </a:prstGeom>
          <a:solidFill>
            <a:srgbClr val="E1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136831" y="142240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 lepší názornost byl obrázek zvětšen, pozadí není součástí obrázku GIF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Zástupný symbol pro obsah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8" y="555759"/>
            <a:ext cx="5652000" cy="56520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4136830" y="6207759"/>
            <a:ext cx="80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GIF s nastavením na 16 barev a průhlednost (1 bit = ano/ne)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53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path" presetSubtype="0" repeatCount="indefinite" accel="20000" decel="2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06966 0.00023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240"/>
            <a:ext cx="3931920" cy="29954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 err="1" smtClean="0">
                <a:solidFill>
                  <a:schemeClr val="bg1"/>
                </a:solidFill>
              </a:rPr>
              <a:t>raphics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cs-CZ" sz="2000" dirty="0" err="1" smtClean="0">
                <a:solidFill>
                  <a:schemeClr val="bg1"/>
                </a:solidFill>
              </a:rPr>
              <a:t>nterchange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r>
              <a:rPr lang="cs-CZ" sz="2000" dirty="0" err="1" smtClean="0">
                <a:solidFill>
                  <a:schemeClr val="bg1"/>
                </a:solidFill>
              </a:rPr>
              <a:t>ormat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jeden z webových standardů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zastaralý, vznikl v 80. letech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malý počet barev, nastavitelný</a:t>
            </a:r>
            <a:br>
              <a:rPr lang="cs-CZ" sz="2000" dirty="0" smtClean="0"/>
            </a:br>
            <a:r>
              <a:rPr lang="cs-CZ" sz="2000" dirty="0" smtClean="0"/>
              <a:t>(min. 2, max. 256)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může (ale nemusí) být animovaný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každý pixel má barvu nebo je zcela průhledný (ne poloprůhledný)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poměrně velké výsledné soubory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rgbClr val="FFCC99"/>
                </a:solidFill>
              </a:rPr>
              <a:t>používá se pro krátké </a:t>
            </a:r>
            <a:r>
              <a:rPr lang="cs-CZ" sz="2000" dirty="0" err="1" smtClean="0">
                <a:solidFill>
                  <a:srgbClr val="FFCC99"/>
                </a:solidFill>
              </a:rPr>
              <a:t>videosmyčky</a:t>
            </a:r>
            <a:r>
              <a:rPr lang="cs-CZ" sz="2000" dirty="0" smtClean="0">
                <a:solidFill>
                  <a:srgbClr val="FFCC99"/>
                </a:solidFill>
              </a:rPr>
              <a:t> v malém rozlišení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6" name="Obdélník 5">
            <a:hlinkClick r:id="rId2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GIF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6831" y="142240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 lepší názornost byl obrázek zvětšen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136830" y="6207759"/>
            <a:ext cx="80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animovaný GIF (200 × 112 pixelů, 64 barev, 8 snímků = 112 kB)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65" y="1161956"/>
            <a:ext cx="7226300" cy="40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1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9" y="570760"/>
            <a:ext cx="6554651" cy="563699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240"/>
            <a:ext cx="3931920" cy="29954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Zástupný symbol pro obsah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8" y="570760"/>
            <a:ext cx="5652000" cy="5652000"/>
          </a:xfrm>
        </p:spPr>
      </p:pic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nový formát, vyvíjený Googlem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dirty="0" smtClean="0"/>
              <a:t>chce nahradit </a:t>
            </a:r>
            <a:r>
              <a:rPr lang="cs-CZ" sz="2000" dirty="0" err="1" smtClean="0"/>
              <a:t>JPG</a:t>
            </a:r>
            <a:r>
              <a:rPr lang="cs-CZ" sz="2000" dirty="0" smtClean="0"/>
              <a:t>, GIF a </a:t>
            </a:r>
            <a:r>
              <a:rPr lang="cs-CZ" sz="2000" dirty="0" err="1" smtClean="0"/>
              <a:t>PNG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dirty="0" smtClean="0"/>
              <a:t>umožňuje zvolit: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neztrátovou kompresi </a:t>
            </a:r>
            <a:br>
              <a:rPr lang="cs-CZ" sz="2000" dirty="0" smtClean="0"/>
            </a:br>
            <a:r>
              <a:rPr lang="cs-CZ" sz="2000" dirty="0" smtClean="0"/>
              <a:t>(větší soubory, plná kvalita)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ztrátovou kompresi </a:t>
            </a:r>
            <a:br>
              <a:rPr lang="cs-CZ" sz="2000" dirty="0" smtClean="0"/>
            </a:br>
            <a:r>
              <a:rPr lang="cs-CZ" sz="2000" dirty="0" smtClean="0"/>
              <a:t>(menší soubory, mírně snížená kvalita)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alfa kanál (256 úrovní průhlednosti)</a:t>
            </a:r>
            <a:br>
              <a:rPr lang="cs-CZ" sz="2000" dirty="0" smtClean="0"/>
            </a:br>
            <a:r>
              <a:rPr lang="cs-CZ" sz="2000" dirty="0" smtClean="0"/>
              <a:t>i u ztrátové komprese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animaci (16 milionů barev) 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dirty="0" smtClean="0"/>
              <a:t>lepší než </a:t>
            </a:r>
            <a:r>
              <a:rPr lang="cs-CZ" sz="2000" dirty="0" err="1" smtClean="0"/>
              <a:t>PNG</a:t>
            </a:r>
            <a:r>
              <a:rPr lang="cs-CZ" sz="2000" dirty="0" smtClean="0"/>
              <a:t>, </a:t>
            </a:r>
            <a:r>
              <a:rPr lang="cs-CZ" sz="2000" dirty="0" err="1" smtClean="0"/>
              <a:t>JPG</a:t>
            </a:r>
            <a:r>
              <a:rPr lang="cs-CZ" sz="2000" dirty="0" smtClean="0"/>
              <a:t> i GIF (lepší kvalita, menší soubory)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dirty="0" smtClean="0"/>
              <a:t>není zcela podporován všemi aplikacemi (např. zobrazí se bez animace nebo bez průhlednosti)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dirty="0" smtClean="0"/>
              <a:t>Google ho stále vyvíjí a vylepšuje</a:t>
            </a:r>
            <a:endParaRPr lang="cs-CZ" sz="2000" dirty="0"/>
          </a:p>
          <a:p>
            <a:pPr>
              <a:spcAft>
                <a:spcPts val="800"/>
              </a:spcAft>
            </a:pPr>
            <a:endParaRPr lang="cs-CZ" sz="2000" dirty="0"/>
          </a:p>
        </p:txBody>
      </p:sp>
      <p:sp>
        <p:nvSpPr>
          <p:cNvPr id="6" name="Obdélník 5">
            <a:hlinkClick r:id="rId4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 smtClean="0"/>
              <a:t>WebP</a:t>
            </a:r>
            <a:endParaRPr lang="cs-CZ" sz="4800" dirty="0"/>
          </a:p>
        </p:txBody>
      </p:sp>
      <p:sp>
        <p:nvSpPr>
          <p:cNvPr id="9" name="Obdélník 8"/>
          <p:cNvSpPr/>
          <p:nvPr/>
        </p:nvSpPr>
        <p:spPr>
          <a:xfrm>
            <a:off x="4136830" y="0"/>
            <a:ext cx="1208418" cy="6858000"/>
          </a:xfrm>
          <a:prstGeom prst="rect">
            <a:avLst/>
          </a:prstGeom>
          <a:solidFill>
            <a:srgbClr val="E1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0997248" y="-39741"/>
            <a:ext cx="1208418" cy="6858000"/>
          </a:xfrm>
          <a:prstGeom prst="rect">
            <a:avLst/>
          </a:prstGeom>
          <a:solidFill>
            <a:srgbClr val="E1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136830" y="6207760"/>
            <a:ext cx="805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ztrátový </a:t>
            </a:r>
            <a:r>
              <a:rPr lang="cs-CZ" dirty="0" err="1" smtClean="0"/>
              <a:t>WebP</a:t>
            </a:r>
            <a:r>
              <a:rPr lang="cs-CZ" dirty="0" smtClean="0"/>
              <a:t>  o kvalitě 50</a:t>
            </a:r>
            <a:r>
              <a:rPr lang="en-GB" dirty="0" smtClean="0"/>
              <a:t> % a </a:t>
            </a:r>
            <a:r>
              <a:rPr lang="cs-CZ" dirty="0" smtClean="0"/>
              <a:t>s </a:t>
            </a:r>
            <a:r>
              <a:rPr lang="en-GB" dirty="0" err="1" smtClean="0"/>
              <a:t>alfa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cs-CZ" dirty="0" err="1" smtClean="0"/>
              <a:t>álem</a:t>
            </a:r>
            <a:r>
              <a:rPr lang="cs-CZ" dirty="0" smtClean="0"/>
              <a:t> = 26 kB (na ukázce)</a:t>
            </a:r>
            <a:br>
              <a:rPr lang="cs-CZ" dirty="0" smtClean="0"/>
            </a:br>
            <a:r>
              <a:rPr lang="cs-CZ" dirty="0" smtClean="0"/>
              <a:t>neztrátový </a:t>
            </a:r>
            <a:r>
              <a:rPr lang="cs-CZ" dirty="0" err="1" smtClean="0"/>
              <a:t>PNG</a:t>
            </a:r>
            <a:r>
              <a:rPr lang="cs-CZ" dirty="0" smtClean="0"/>
              <a:t> s alfa kanálem = 128 kB </a:t>
            </a:r>
            <a:r>
              <a:rPr lang="cs-CZ" dirty="0" smtClean="0">
                <a:hlinkClick r:id="rId5" action="ppaction://hlinksldjump"/>
              </a:rPr>
              <a:t>(porovnejte na tomto </a:t>
            </a:r>
            <a:r>
              <a:rPr lang="cs-CZ" dirty="0" err="1" smtClean="0">
                <a:hlinkClick r:id="rId5" action="ppaction://hlinksldjump"/>
              </a:rPr>
              <a:t>slidu</a:t>
            </a:r>
            <a:r>
              <a:rPr lang="cs-CZ" dirty="0" smtClean="0">
                <a:hlinkClick r:id="rId5" action="ppaction://hlinksldjump"/>
              </a:rPr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6831" y="142240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 lepší názornost byl obrázek zvětšen, pozadí není součástí obrázku </a:t>
            </a:r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WebP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73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50"/>
                            </p:stCondLst>
                            <p:childTnLst>
                              <p:par>
                                <p:cTn id="38" presetID="42" presetClass="path" presetSubtype="0" repeatCount="indefinite" accel="20000" decel="2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06966 0.00023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240"/>
            <a:ext cx="3931920" cy="29954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Zástupný symbol pro obsah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8" y="566334"/>
            <a:ext cx="5652000" cy="5652000"/>
          </a:xfrm>
        </p:spPr>
      </p:pic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2000" dirty="0" err="1" smtClean="0">
                <a:solidFill>
                  <a:schemeClr val="bg1"/>
                </a:solidFill>
              </a:rPr>
              <a:t>hoto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cs-CZ" sz="2000" dirty="0" err="1" smtClean="0">
                <a:solidFill>
                  <a:schemeClr val="bg1"/>
                </a:solidFill>
              </a:rPr>
              <a:t>hop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</a:t>
            </a:r>
            <a:r>
              <a:rPr lang="cs-CZ" sz="2000" dirty="0" err="1" smtClean="0">
                <a:solidFill>
                  <a:schemeClr val="bg1"/>
                </a:solidFill>
              </a:rPr>
              <a:t>ocument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pracovní formát pro </a:t>
            </a:r>
            <a:r>
              <a:rPr lang="cs-CZ" sz="2000" dirty="0" err="1" smtClean="0"/>
              <a:t>Photoshop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plná kvalita, neztrátová komprese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nevhodný pro web, pouze pro uložení práce ve </a:t>
            </a:r>
            <a:r>
              <a:rPr lang="cs-CZ" sz="2000" dirty="0" err="1" smtClean="0"/>
              <a:t>Photoshopu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ukládá vrstvy, efekty, texty, barevné a tiskové nastavení...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velmi velké soubory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umí s ním pracovat i řada jiných editorů, než je </a:t>
            </a:r>
            <a:r>
              <a:rPr lang="cs-CZ" sz="2000" dirty="0" err="1" smtClean="0"/>
              <a:t>Photoshop</a:t>
            </a:r>
            <a:endParaRPr lang="cs-CZ" sz="2000" dirty="0"/>
          </a:p>
          <a:p>
            <a:pPr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6" name="Obdélník 5">
            <a:hlinkClick r:id="rId3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36830" y="6207760"/>
            <a:ext cx="80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PSD</a:t>
            </a:r>
            <a:r>
              <a:rPr lang="cs-CZ" dirty="0" smtClean="0"/>
              <a:t> může obsahovat řadu vrstev s různými způsoby prolnutí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 smtClean="0"/>
              <a:t>PSD</a:t>
            </a:r>
            <a:endParaRPr lang="cs-CZ" sz="4800" dirty="0"/>
          </a:p>
        </p:txBody>
      </p:sp>
      <p:pic>
        <p:nvPicPr>
          <p:cNvPr id="11" name="Zástupný symbol pro obsah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8" y="566334"/>
            <a:ext cx="5652000" cy="5652000"/>
          </a:xfrm>
          <a:prstGeom prst="rect">
            <a:avLst/>
          </a:prstGeom>
        </p:spPr>
      </p:pic>
      <p:pic>
        <p:nvPicPr>
          <p:cNvPr id="12" name="Zástupný symbol pro obsah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8" y="566334"/>
            <a:ext cx="5652000" cy="5652000"/>
          </a:xfrm>
          <a:prstGeom prst="rect">
            <a:avLst/>
          </a:prstGeom>
        </p:spPr>
      </p:pic>
      <p:pic>
        <p:nvPicPr>
          <p:cNvPr id="13" name="Zástupný symbol pro obsah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8" y="567369"/>
            <a:ext cx="5652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9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5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r="5779"/>
          <a:stretch/>
        </p:blipFill>
        <p:spPr>
          <a:xfrm>
            <a:off x="7933127" y="3801657"/>
            <a:ext cx="3979473" cy="2655946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931920" cy="44178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Porovnání mnoha různých grafických formátů a jejich vlastností najdete na specializované stránce na Wikipedii.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V životě se ale setkáte zejména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s předchozími jmenovanými formáty.</a:t>
            </a:r>
            <a:endParaRPr lang="cs-CZ" sz="2000" dirty="0"/>
          </a:p>
        </p:txBody>
      </p:sp>
      <p:sp>
        <p:nvSpPr>
          <p:cNvPr id="6" name="Obdélník 5">
            <a:hlinkClick r:id="rId3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TIFF a další</a:t>
            </a:r>
            <a:endParaRPr lang="cs-CZ" sz="4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00600" y="441789"/>
            <a:ext cx="6492240" cy="620286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Existuje celá řada dalších formátů, většinou méně používaných, např.:</a:t>
            </a:r>
          </a:p>
          <a:p>
            <a:r>
              <a:rPr lang="cs-CZ" b="1" dirty="0" smtClean="0"/>
              <a:t>TIFF</a:t>
            </a:r>
            <a:r>
              <a:rPr lang="cs-CZ" dirty="0" smtClean="0"/>
              <a:t> – pro skenování a </a:t>
            </a:r>
            <a:r>
              <a:rPr lang="cs-CZ" dirty="0" err="1" smtClean="0"/>
              <a:t>profi</a:t>
            </a:r>
            <a:r>
              <a:rPr lang="cs-CZ" dirty="0" smtClean="0"/>
              <a:t> tisk, velká velikost, nastavení kvality, ukládá vrstvy. Nevhodný pro web</a:t>
            </a:r>
          </a:p>
          <a:p>
            <a:r>
              <a:rPr lang="cs-CZ" b="1" dirty="0" err="1" smtClean="0"/>
              <a:t>TGA</a:t>
            </a:r>
            <a:r>
              <a:rPr lang="cs-CZ" dirty="0" smtClean="0"/>
              <a:t> – pro ukládání textur ve hrách</a:t>
            </a:r>
          </a:p>
          <a:p>
            <a:pPr>
              <a:spcAft>
                <a:spcPts val="2400"/>
              </a:spcAft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Raw</a:t>
            </a:r>
            <a:r>
              <a:rPr lang="cs-CZ" dirty="0" smtClean="0"/>
              <a:t> formáty: fotoaparáty a mobily často ukládají kromě formátu </a:t>
            </a:r>
            <a:r>
              <a:rPr lang="cs-CZ" dirty="0" err="1" smtClean="0"/>
              <a:t>JPG</a:t>
            </a:r>
            <a:r>
              <a:rPr lang="cs-CZ" dirty="0" smtClean="0"/>
              <a:t> také syrová (</a:t>
            </a:r>
            <a:r>
              <a:rPr lang="cs-CZ" dirty="0" err="1" smtClean="0"/>
              <a:t>raw</a:t>
            </a:r>
            <a:r>
              <a:rPr lang="cs-CZ" dirty="0" smtClean="0"/>
              <a:t>) data bez úprav do vlastních formátů – ty pak uživatelé mohou upravit:</a:t>
            </a:r>
          </a:p>
          <a:p>
            <a:pPr marL="266700" lvl="1" indent="-177800">
              <a:spcBef>
                <a:spcPts val="1200"/>
              </a:spcBef>
              <a:tabLst>
                <a:tab pos="1435100" algn="l"/>
              </a:tabLst>
            </a:pPr>
            <a:r>
              <a:rPr lang="cs-CZ" dirty="0" smtClean="0"/>
              <a:t>Adobe 	.</a:t>
            </a:r>
            <a:r>
              <a:rPr lang="cs-CZ" dirty="0" err="1"/>
              <a:t>dng</a:t>
            </a:r>
            <a:endParaRPr lang="cs-CZ" dirty="0"/>
          </a:p>
          <a:p>
            <a:pPr marL="266700" lvl="1" indent="-177800">
              <a:tabLst>
                <a:tab pos="1435100" algn="l"/>
              </a:tabLst>
            </a:pPr>
            <a:r>
              <a:rPr lang="cs-CZ" dirty="0" smtClean="0"/>
              <a:t>Canon 	.</a:t>
            </a:r>
            <a:r>
              <a:rPr lang="cs-CZ" dirty="0" err="1"/>
              <a:t>crw</a:t>
            </a:r>
            <a:r>
              <a:rPr lang="cs-CZ" dirty="0"/>
              <a:t>, .</a:t>
            </a:r>
            <a:r>
              <a:rPr lang="cs-CZ" dirty="0" err="1"/>
              <a:t>cr2</a:t>
            </a:r>
            <a:r>
              <a:rPr lang="cs-CZ" dirty="0"/>
              <a:t>, .</a:t>
            </a:r>
            <a:r>
              <a:rPr lang="cs-CZ" dirty="0" err="1"/>
              <a:t>cr3</a:t>
            </a:r>
            <a:endParaRPr lang="cs-CZ" dirty="0"/>
          </a:p>
          <a:p>
            <a:pPr marL="266700" lvl="1" indent="-177800">
              <a:tabLst>
                <a:tab pos="1435100" algn="l"/>
              </a:tabLst>
            </a:pPr>
            <a:r>
              <a:rPr lang="cs-CZ" dirty="0" smtClean="0"/>
              <a:t>Fuji</a:t>
            </a:r>
            <a:r>
              <a:rPr lang="cs-CZ" dirty="0"/>
              <a:t>	</a:t>
            </a:r>
            <a:r>
              <a:rPr lang="cs-CZ" dirty="0" smtClean="0"/>
              <a:t>.</a:t>
            </a:r>
            <a:r>
              <a:rPr lang="cs-CZ" dirty="0"/>
              <a:t>raf</a:t>
            </a:r>
          </a:p>
          <a:p>
            <a:pPr marL="266700" lvl="1" indent="-177800">
              <a:tabLst>
                <a:tab pos="1435100" algn="l"/>
              </a:tabLst>
            </a:pPr>
            <a:r>
              <a:rPr lang="cs-CZ" dirty="0" err="1" smtClean="0"/>
              <a:t>Nikon</a:t>
            </a:r>
            <a:r>
              <a:rPr lang="cs-CZ" dirty="0" smtClean="0"/>
              <a:t> 	.</a:t>
            </a:r>
            <a:r>
              <a:rPr lang="cs-CZ" dirty="0" err="1"/>
              <a:t>nef</a:t>
            </a:r>
            <a:r>
              <a:rPr lang="cs-CZ" dirty="0"/>
              <a:t>, .</a:t>
            </a:r>
            <a:r>
              <a:rPr lang="cs-CZ" dirty="0" err="1"/>
              <a:t>nrw</a:t>
            </a:r>
            <a:endParaRPr lang="cs-CZ" dirty="0"/>
          </a:p>
          <a:p>
            <a:pPr marL="266700" lvl="1" indent="-177800">
              <a:tabLst>
                <a:tab pos="1435100" algn="l"/>
              </a:tabLst>
            </a:pPr>
            <a:r>
              <a:rPr lang="cs-CZ" dirty="0" err="1" smtClean="0"/>
              <a:t>Olympus</a:t>
            </a:r>
            <a:r>
              <a:rPr lang="cs-CZ" dirty="0" smtClean="0"/>
              <a:t> 	.</a:t>
            </a:r>
            <a:r>
              <a:rPr lang="cs-CZ" dirty="0" err="1"/>
              <a:t>orf</a:t>
            </a:r>
            <a:endParaRPr lang="cs-CZ" dirty="0"/>
          </a:p>
          <a:p>
            <a:pPr marL="266700" lvl="1" indent="-177800">
              <a:tabLst>
                <a:tab pos="1435100" algn="l"/>
              </a:tabLst>
            </a:pPr>
            <a:r>
              <a:rPr lang="cs-CZ" dirty="0" smtClean="0"/>
              <a:t>Panasonic 	.</a:t>
            </a:r>
            <a:r>
              <a:rPr lang="cs-CZ" dirty="0" err="1"/>
              <a:t>raw</a:t>
            </a:r>
            <a:r>
              <a:rPr lang="cs-CZ" dirty="0"/>
              <a:t>, .</a:t>
            </a:r>
            <a:r>
              <a:rPr lang="cs-CZ" dirty="0" err="1"/>
              <a:t>rw2</a:t>
            </a:r>
            <a:endParaRPr lang="cs-CZ" dirty="0"/>
          </a:p>
          <a:p>
            <a:pPr marL="266700" lvl="1" indent="-177800">
              <a:tabLst>
                <a:tab pos="1435100" algn="l"/>
              </a:tabLst>
            </a:pPr>
            <a:r>
              <a:rPr lang="cs-CZ" dirty="0" smtClean="0"/>
              <a:t>Sony 	.</a:t>
            </a:r>
            <a:r>
              <a:rPr lang="cs-CZ" dirty="0" err="1"/>
              <a:t>arw</a:t>
            </a:r>
            <a:r>
              <a:rPr lang="cs-CZ" dirty="0"/>
              <a:t>, .</a:t>
            </a:r>
            <a:r>
              <a:rPr lang="cs-CZ" dirty="0" err="1"/>
              <a:t>srf</a:t>
            </a:r>
            <a:r>
              <a:rPr lang="cs-CZ" dirty="0"/>
              <a:t>, .</a:t>
            </a:r>
            <a:r>
              <a:rPr lang="cs-CZ" dirty="0" err="1"/>
              <a:t>sr2</a:t>
            </a: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r="5761"/>
          <a:stretch/>
        </p:blipFill>
        <p:spPr>
          <a:xfrm>
            <a:off x="7935120" y="3800749"/>
            <a:ext cx="3974306" cy="26559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933127" y="6451600"/>
            <a:ext cx="3976299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1300" dirty="0" smtClean="0"/>
              <a:t>v příliš tmavém </a:t>
            </a:r>
            <a:r>
              <a:rPr lang="cs-CZ" sz="1300" dirty="0" err="1" smtClean="0"/>
              <a:t>RAWu</a:t>
            </a:r>
            <a:r>
              <a:rPr lang="cs-CZ" sz="1300" dirty="0" smtClean="0"/>
              <a:t> byla zesvětlena dolní část fotky </a:t>
            </a:r>
            <a:br>
              <a:rPr lang="cs-CZ" sz="1300" dirty="0" smtClean="0"/>
            </a:br>
            <a:r>
              <a:rPr lang="cs-CZ" sz="1300" dirty="0" smtClean="0"/>
              <a:t>a mírně vylepšen kontrast a </a:t>
            </a:r>
            <a:r>
              <a:rPr lang="cs-CZ" sz="1300" dirty="0" err="1" smtClean="0"/>
              <a:t>kreba</a:t>
            </a:r>
            <a:r>
              <a:rPr lang="cs-CZ" sz="1300" dirty="0" smtClean="0"/>
              <a:t> mraků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183469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50"/>
                            </p:stCondLst>
                            <p:childTnLst>
                              <p:par>
                                <p:cTn id="73" presetID="10" presetClass="entr" presetSubtype="0" repeatCount="indefinite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  <p:bldP spid="5" grpId="0" uiExpand="1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94359"/>
            <a:ext cx="3149600" cy="2286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Rastrové editory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00600" y="266701"/>
            <a:ext cx="7162800" cy="6380842"/>
          </a:xfrm>
        </p:spPr>
        <p:txBody>
          <a:bodyPr>
            <a:normAutofit fontScale="85000" lnSpcReduction="10000"/>
          </a:bodyPr>
          <a:lstStyle/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hlinkClick r:id="rId2"/>
              </a:rPr>
              <a:t>Adobe </a:t>
            </a:r>
            <a:r>
              <a:rPr lang="cs-CZ" b="1" dirty="0" err="1" smtClean="0">
                <a:hlinkClick r:id="rId2"/>
              </a:rPr>
              <a:t>Photoshop</a:t>
            </a:r>
            <a:r>
              <a:rPr lang="cs-CZ" b="1" dirty="0" smtClean="0"/>
              <a:t> </a:t>
            </a:r>
            <a:r>
              <a:rPr lang="cs-CZ" dirty="0" smtClean="0"/>
              <a:t>– nejznámější </a:t>
            </a:r>
            <a:r>
              <a:rPr lang="cs-CZ" b="1" dirty="0" smtClean="0"/>
              <a:t>komerční</a:t>
            </a:r>
            <a:r>
              <a:rPr lang="cs-CZ" dirty="0" smtClean="0"/>
              <a:t> aplikace pro profesionální úpravu fotografií. Platí se pravidelným předplatným</a:t>
            </a:r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3"/>
              </a:rPr>
              <a:t>Affinity</a:t>
            </a:r>
            <a:r>
              <a:rPr lang="cs-CZ" b="1" dirty="0" smtClean="0">
                <a:hlinkClick r:id="rId3"/>
              </a:rPr>
              <a:t> </a:t>
            </a:r>
            <a:r>
              <a:rPr lang="cs-CZ" b="1" dirty="0" err="1" smtClean="0">
                <a:hlinkClick r:id="rId3"/>
              </a:rPr>
              <a:t>Photo</a:t>
            </a:r>
            <a:r>
              <a:rPr lang="cs-CZ" b="1" dirty="0" smtClean="0"/>
              <a:t> </a:t>
            </a:r>
            <a:r>
              <a:rPr lang="cs-CZ" dirty="0" smtClean="0"/>
              <a:t>–  </a:t>
            </a:r>
            <a:r>
              <a:rPr lang="cs-CZ" b="1" dirty="0" err="1" smtClean="0"/>
              <a:t>komeční</a:t>
            </a:r>
            <a:r>
              <a:rPr lang="cs-CZ" dirty="0" smtClean="0"/>
              <a:t>, výkonný konkurent </a:t>
            </a:r>
            <a:r>
              <a:rPr lang="cs-CZ" dirty="0" err="1" smtClean="0"/>
              <a:t>Photoshopu</a:t>
            </a:r>
            <a:r>
              <a:rPr lang="cs-CZ" dirty="0" smtClean="0"/>
              <a:t> za nízkou </a:t>
            </a:r>
            <a:r>
              <a:rPr lang="cs-CZ" dirty="0"/>
              <a:t>jednorázovou </a:t>
            </a:r>
            <a:r>
              <a:rPr lang="cs-CZ" dirty="0" smtClean="0"/>
              <a:t>cenu</a:t>
            </a:r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4"/>
              </a:rPr>
              <a:t>GIMP</a:t>
            </a:r>
            <a:r>
              <a:rPr lang="cs-CZ" dirty="0" smtClean="0"/>
              <a:t> – </a:t>
            </a:r>
            <a:r>
              <a:rPr lang="cs-CZ" b="1" dirty="0" smtClean="0"/>
              <a:t>zdarma</a:t>
            </a:r>
            <a:r>
              <a:rPr lang="cs-CZ" dirty="0" smtClean="0"/>
              <a:t>, výborný rastrový editor, pro začátečníky je ale poměrně složitý a má ovládání dost odlišné od </a:t>
            </a:r>
            <a:r>
              <a:rPr lang="cs-CZ" dirty="0" err="1" smtClean="0"/>
              <a:t>Photoshopu</a:t>
            </a:r>
            <a:endParaRPr lang="cs-CZ" dirty="0" smtClean="0"/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5"/>
              </a:rPr>
              <a:t>Krita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zdarma</a:t>
            </a:r>
            <a:r>
              <a:rPr lang="cs-CZ" dirty="0" smtClean="0"/>
              <a:t>, pokročilý editor, vhodný zejména pro kreslíře </a:t>
            </a:r>
            <a:br>
              <a:rPr lang="cs-CZ" dirty="0" smtClean="0"/>
            </a:br>
            <a:r>
              <a:rPr lang="cs-CZ" dirty="0" smtClean="0"/>
              <a:t>a malíře, vznikl jako nástroj pro tvorbu komiksů a </a:t>
            </a:r>
            <a:r>
              <a:rPr lang="cs-CZ" dirty="0" err="1" smtClean="0"/>
              <a:t>storyboardů</a:t>
            </a:r>
            <a:r>
              <a:rPr lang="cs-CZ" dirty="0" smtClean="0"/>
              <a:t>, ale umí dobře pracovat i s fotkami</a:t>
            </a:r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6"/>
              </a:rPr>
              <a:t>Photopea.com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zdarma s reklamami</a:t>
            </a:r>
            <a:r>
              <a:rPr lang="cs-CZ" dirty="0" smtClean="0"/>
              <a:t>, vynikající online editor </a:t>
            </a:r>
            <a:br>
              <a:rPr lang="cs-CZ" dirty="0" smtClean="0"/>
            </a:br>
            <a:r>
              <a:rPr lang="cs-CZ" dirty="0" smtClean="0"/>
              <a:t>s ovládáním velmi podobným </a:t>
            </a:r>
            <a:r>
              <a:rPr lang="cs-CZ" dirty="0" err="1" smtClean="0"/>
              <a:t>Photoshopu</a:t>
            </a:r>
            <a:r>
              <a:rPr lang="cs-CZ" dirty="0" smtClean="0"/>
              <a:t>. Má problém s rychlostí při práci s opravdu velkými obrázky</a:t>
            </a:r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7"/>
              </a:rPr>
              <a:t>Pixlr</a:t>
            </a:r>
            <a:r>
              <a:rPr lang="cs-CZ" b="1" dirty="0" smtClean="0"/>
              <a:t> </a:t>
            </a:r>
            <a:r>
              <a:rPr lang="cs-CZ" dirty="0" smtClean="0"/>
              <a:t>– starší online konkurence </a:t>
            </a:r>
            <a:r>
              <a:rPr lang="cs-CZ" dirty="0" err="1" smtClean="0"/>
              <a:t>Photopea</a:t>
            </a:r>
            <a:r>
              <a:rPr lang="cs-CZ" dirty="0" smtClean="0"/>
              <a:t>. Má méně funkcí, ale snazší ovládání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...plus mnoho dalších (Adobe </a:t>
            </a:r>
            <a:r>
              <a:rPr lang="cs-CZ" dirty="0" err="1" smtClean="0"/>
              <a:t>Lightroom</a:t>
            </a:r>
            <a:r>
              <a:rPr lang="cs-CZ" dirty="0" smtClean="0"/>
              <a:t>, </a:t>
            </a:r>
            <a:r>
              <a:rPr lang="cs-CZ" dirty="0" err="1" smtClean="0"/>
              <a:t>Paint.NET</a:t>
            </a:r>
            <a:r>
              <a:rPr lang="cs-CZ" dirty="0" smtClean="0"/>
              <a:t>, </a:t>
            </a:r>
            <a:r>
              <a:rPr lang="cs-CZ" dirty="0" err="1" smtClean="0"/>
              <a:t>CorelDraw</a:t>
            </a:r>
            <a:r>
              <a:rPr lang="cs-CZ" dirty="0" smtClean="0"/>
              <a:t> </a:t>
            </a:r>
            <a:r>
              <a:rPr lang="cs-CZ" dirty="0" err="1" smtClean="0"/>
              <a:t>Photo-Paint</a:t>
            </a:r>
            <a:r>
              <a:rPr lang="cs-CZ" dirty="0" smtClean="0"/>
              <a:t>, </a:t>
            </a:r>
            <a:r>
              <a:rPr lang="cs-CZ" dirty="0" err="1" smtClean="0"/>
              <a:t>NCH</a:t>
            </a:r>
            <a:r>
              <a:rPr lang="cs-CZ" dirty="0" smtClean="0"/>
              <a:t> </a:t>
            </a:r>
            <a:r>
              <a:rPr lang="cs-CZ" dirty="0" err="1" smtClean="0"/>
              <a:t>PhotoPad</a:t>
            </a:r>
            <a:r>
              <a:rPr lang="cs-CZ" dirty="0"/>
              <a:t> </a:t>
            </a:r>
            <a:r>
              <a:rPr lang="cs-CZ" dirty="0" smtClean="0"/>
              <a:t>a desítky aplikací různého určení pro mobilní zařízení). Patří sem i Malování (vhodné pro děti do 3 let).</a:t>
            </a:r>
          </a:p>
        </p:txBody>
      </p:sp>
      <p:sp>
        <p:nvSpPr>
          <p:cNvPr id="6" name="Zástupný symbol pro text 8"/>
          <p:cNvSpPr txBox="1">
            <a:spLocks/>
          </p:cNvSpPr>
          <p:nvPr/>
        </p:nvSpPr>
        <p:spPr>
          <a:xfrm>
            <a:off x="457200" y="2880359"/>
            <a:ext cx="3563256" cy="3577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Principy všech rastrových editorů jsou stejné. Ty kvalitní umí pracovat s vrstvami, retušemi a efekty.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Pokud nevíte, kde začít, vyzkoušejte </a:t>
            </a:r>
            <a:r>
              <a:rPr lang="cs-CZ" sz="2000" dirty="0" err="1" smtClean="0">
                <a:solidFill>
                  <a:schemeClr val="bg1"/>
                </a:solidFill>
              </a:rPr>
              <a:t>Photopea</a:t>
            </a:r>
            <a:r>
              <a:rPr lang="cs-CZ" sz="2000" dirty="0" smtClean="0">
                <a:solidFill>
                  <a:schemeClr val="bg1"/>
                </a:solidFill>
              </a:rPr>
              <a:t> nebo </a:t>
            </a:r>
            <a:r>
              <a:rPr lang="cs-CZ" sz="2000" dirty="0" err="1" smtClean="0">
                <a:solidFill>
                  <a:schemeClr val="bg1"/>
                </a:solidFill>
              </a:rPr>
              <a:t>Pixlr</a:t>
            </a:r>
            <a:r>
              <a:rPr lang="cs-CZ" sz="20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Na </a:t>
            </a:r>
            <a:r>
              <a:rPr lang="cs-CZ" sz="2000" dirty="0" err="1" smtClean="0"/>
              <a:t>YouTube</a:t>
            </a:r>
            <a:r>
              <a:rPr lang="cs-CZ" sz="2000" dirty="0" smtClean="0"/>
              <a:t> najdete na všechny vyjmenované editory spoustu tutoriálů pro začátečníky </a:t>
            </a:r>
            <a:br>
              <a:rPr lang="cs-CZ" sz="2000" dirty="0" smtClean="0"/>
            </a:br>
            <a:r>
              <a:rPr lang="cs-CZ" sz="2000" dirty="0" smtClean="0"/>
              <a:t>i pokročilé.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09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-114120"/>
            <a:ext cx="8077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&lt;g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inkscape:groupmode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layer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id="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layer5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inkscape:label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="oči"     style="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display:inline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sodipodi:insensitive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   &lt;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style="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:#f9f9f9;fill-opacity:1;fill-rule:evenodd;stroke:none;stroke-width:1px;stroke-linecap:butt;stroke-linejoin:miter;stroke-opacity:1"       d="m 324.46429,396.1122 c 0,0 1.42857,3.92858 2.85715,4.82143 1.42857,0.89286 7.32142,1.96429 9.82142,1.96429 2.5,0 9.64286,-1.78572 9.64286,-1.78572 l -3.39285,-5.89285 -14.28572,-3.92857 -3.75,1.25 -0.53571,4.28571 z"       id="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path4193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inkscape:connector-curvature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/&gt;    &lt;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style="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:#4d4a45;fill-opacity:1;fill-rule:evenodd;stroke:none;stroke-width:1px;stroke-linecap:butt;stroke-linejoin:miter;stroke-opacity:1"       d="m 328.6716,392.92672 -0.99303,2.33871 0.99303,3.00691 1.98607,2.17166 2.97909,0.50115 3.1446,0.16705 2.15157,-1.3364 1.65505,-1.67051 0.66202,-3.84217 -11.08885,-3.50806 z"       id="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path4195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inkscape:connector-curvature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/&gt;    &lt;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style="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:#eeeeee;fill-opacity:1;fill-rule:evenodd;stroke:none;stroke-width:1px;stroke-linecap:butt;stroke-linejoin:miter;stroke-opacity:1"       d="m 331.42857,393.96935 0.35714,3.75 1.42858,1.42857 1.07142,-0.53572 3.39286,-2.5 -2.5,-3.92857 z"       id="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path4197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inkscape:connector-curvature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/&gt;    &lt;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style="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:#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000000;fill-rule:evenodd;stroke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:#000000;stroke-width:1px;stroke-linecap:butt;stroke-linejoin:miter;stroke-opacity:1"       d="m 319.73215,395.39792 1.60714,-6.78572 10.17857,-0.26786 10.35715,2.76786 9.28571,9.19643 -6.78571,2.05357 -1.25,-6.25 -1.25,-0.98214 -1.07143,3.83928 -2.58929,-5.26785 -1.60714,3.83928 -1.875,-1.33928 0,-1.60715 -4.01786,0.53572 -0.53571,-3.66072 -5.625,1.33929 -0.35715,2.5 -4.375,0.44643 z"       id="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path4191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inkscape:connector-curvature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/&gt;    &lt;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style="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:#f9f9f9;fill-opacity:1;fill-rule:evenodd;stroke:none;stroke-width:1px;stroke-linecap:butt;stroke-linejoin:miter;stroke-opacity:1"       d="m 392.06546,397.152 3.28299,3.09359 4.16688,1.26269 3.40927,-0.31567 6.31345,-1.95717 3.40927,-2.71478 0.69448,-1.95718 -1.4521,-3.40926 -10.85914,-0.44194 -7.00793,2.27284 -1.51523,1.51523 -0.63135,2.14657 0.31568,0.82075 z"       id="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path4199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inkscape:connector-curvature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 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sodipodi:nodetypes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cccccccccccccc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/&gt;    &lt;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style="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:#656564;fill-opacity:1;fill-rule:evenodd;stroke:none;stroke-width:1px;stroke-linecap:butt;stroke-linejoin:miter;stroke-opacity:1"       d="m 396.42175,393.67961 -0.37881,3.91434 2.65165,2.90419 3.15673,0.63134 2.90418,-0.50507 1.70464,-1.32583 0.88388,-1.8309 -0.25254,-4.35628 -10.03839,-0.31567 z"       id="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path4201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inkscape:connector-curvature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/&gt;    &lt;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style="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cs-CZ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:#eeeeee;fill-opacity:1;fill-rule:evenodd;stroke:none;stroke-width:1px;stroke-linecap:butt;stroke-linejoin:miter;stroke-opacity:1"       d="m 398.37891,394.31095 -0.25254,2.65166 1.8309,0.82074 1.01016,-0.63134 0.31567,-3.09359 z"       id="</a:t>
            </a:r>
            <a:r>
              <a:rPr lang="cs-CZ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path4203</a:t>
            </a:r>
            <a:r>
              <a:rPr lang="cs-CZ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cs-CZ" sz="1200" dirty="0">
              <a:solidFill>
                <a:schemeClr val="tx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71544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171544" y="-7621"/>
            <a:ext cx="4020456" cy="441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Vektorové 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text 8"/>
          <p:cNvSpPr txBox="1">
            <a:spLocks/>
          </p:cNvSpPr>
          <p:nvPr/>
        </p:nvSpPr>
        <p:spPr>
          <a:xfrm>
            <a:off x="82845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cs-CZ" sz="2000" dirty="0" err="1" smtClean="0">
                <a:solidFill>
                  <a:schemeClr val="bg1"/>
                </a:solidFill>
              </a:rPr>
              <a:t>calable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2000" dirty="0" err="1" smtClean="0">
                <a:solidFill>
                  <a:schemeClr val="bg1"/>
                </a:solidFill>
              </a:rPr>
              <a:t>ector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 err="1" smtClean="0">
                <a:solidFill>
                  <a:schemeClr val="bg1"/>
                </a:solidFill>
              </a:rPr>
              <a:t>raphics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webový standard pro vektory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je uložený v jazyce </a:t>
            </a:r>
            <a:r>
              <a:rPr lang="cs-CZ" sz="2000" dirty="0" err="1" smtClean="0"/>
              <a:t>XML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může obsahovat i bitmapové obrázky coby součást vektorové kresby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vhodný pro jednotlivé kresby, ne pro vícestránkové dokumenty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mnoho aplikací ho nepodporuje (starší verze MS Office, Adobe)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standardní formát pro </a:t>
            </a:r>
            <a:r>
              <a:rPr lang="cs-CZ" sz="2000" dirty="0" err="1" smtClean="0"/>
              <a:t>Inkscape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např. Wikipedie do něj ukládá loga, vlajky, grafy...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84538" y="454114"/>
            <a:ext cx="371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 smtClean="0"/>
              <a:t>SVG</a:t>
            </a:r>
            <a:endParaRPr lang="cs-CZ" sz="4800" dirty="0"/>
          </a:p>
        </p:txBody>
      </p:sp>
      <p:sp>
        <p:nvSpPr>
          <p:cNvPr id="10" name="Obdélník 9">
            <a:hlinkClick r:id="rId2"/>
          </p:cNvPr>
          <p:cNvSpPr/>
          <p:nvPr/>
        </p:nvSpPr>
        <p:spPr>
          <a:xfrm>
            <a:off x="100444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21419" r="19799" b="38000"/>
          <a:stretch/>
        </p:blipFill>
        <p:spPr>
          <a:xfrm>
            <a:off x="1930400" y="566056"/>
            <a:ext cx="5994400" cy="60089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1327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171544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171544" y="-7621"/>
            <a:ext cx="4020456" cy="441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Vektorové 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text 8"/>
          <p:cNvSpPr txBox="1">
            <a:spLocks/>
          </p:cNvSpPr>
          <p:nvPr/>
        </p:nvSpPr>
        <p:spPr>
          <a:xfrm>
            <a:off x="82845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cs-CZ" sz="2000" dirty="0" err="1" smtClean="0">
                <a:solidFill>
                  <a:schemeClr val="bg1"/>
                </a:solidFill>
              </a:rPr>
              <a:t>calable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2000" dirty="0" err="1" smtClean="0">
                <a:solidFill>
                  <a:schemeClr val="bg1"/>
                </a:solidFill>
              </a:rPr>
              <a:t>ector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 err="1" smtClean="0">
                <a:solidFill>
                  <a:schemeClr val="bg1"/>
                </a:solidFill>
              </a:rPr>
              <a:t>raphics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webový standard pro vektory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rgbClr val="FFCC99"/>
                </a:solidFill>
              </a:rPr>
              <a:t>je uložený v jazyce </a:t>
            </a:r>
            <a:r>
              <a:rPr lang="cs-CZ" sz="2000" dirty="0" err="1" smtClean="0">
                <a:solidFill>
                  <a:srgbClr val="FFCC99"/>
                </a:solidFill>
              </a:rPr>
              <a:t>XML</a:t>
            </a:r>
            <a:endParaRPr lang="cs-CZ" sz="2000" dirty="0" smtClean="0">
              <a:solidFill>
                <a:srgbClr val="FFCC9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může obsahovat i bitmapové obrázky coby součást vektorové kresby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vhodný pro jednotlivé kresby, ne pro vícestránkové dokumenty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mnoho aplikací ho nepodporuje (starší verze MS Office, Adobe)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standardní formát pro </a:t>
            </a:r>
            <a:r>
              <a:rPr lang="cs-CZ" sz="2000" dirty="0" err="1" smtClean="0"/>
              <a:t>Inkscape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např. Wikipedie do něj ukládá loga, vlajky, grafy...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84538" y="454114"/>
            <a:ext cx="371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 smtClean="0"/>
              <a:t>SVG</a:t>
            </a:r>
            <a:endParaRPr lang="cs-CZ" sz="4800" dirty="0"/>
          </a:p>
        </p:txBody>
      </p:sp>
      <p:sp>
        <p:nvSpPr>
          <p:cNvPr id="10" name="Obdélník 9">
            <a:hlinkClick r:id="rId2"/>
          </p:cNvPr>
          <p:cNvSpPr/>
          <p:nvPr/>
        </p:nvSpPr>
        <p:spPr>
          <a:xfrm>
            <a:off x="100444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599" y="220894"/>
            <a:ext cx="4813301" cy="4185761"/>
          </a:xfrm>
          <a:prstGeom prst="rect">
            <a:avLst/>
          </a:prstGeom>
          <a:solidFill>
            <a:srgbClr val="F8F9FA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&lt;?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xml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version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="1.0"?&gt;</a:t>
            </a:r>
            <a:endParaRPr lang="cs-CZ" altLang="cs-CZ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&lt;!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DOCTYPE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svg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 PUBLIC "-//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W3C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//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DTD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SVG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 1.1//EN"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"http://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www.w3.org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Graphics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SVG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/1.1/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DTD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svg11.dtd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C7A00"/>
                </a:solidFill>
                <a:effectLst/>
                <a:latin typeface="Courier New" panose="02070309020205020404" pitchFamily="49" charset="0"/>
              </a:rPr>
              <a:t>"&gt;</a:t>
            </a:r>
            <a:endParaRPr lang="cs-CZ" altLang="cs-CZ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svg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xmlns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"http://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www.w3.org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/2000/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svg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width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"467"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height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"462"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&gt;</a:t>
            </a:r>
            <a:endParaRPr lang="cs-CZ" altLang="cs-CZ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rect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x=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"80"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y=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"60"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width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"250"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height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"250"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rx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"20"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style=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fill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:#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ff0000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stroke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:#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000000;stroke-width:2px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;"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/&gt;</a:t>
            </a:r>
            <a:endParaRPr lang="cs-CZ" altLang="cs-CZ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rect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x=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"140"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y=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"120"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width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"250"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height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"250"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rx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"40"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7D9029"/>
                </a:solidFill>
                <a:effectLst/>
                <a:latin typeface="Courier New" panose="02070309020205020404" pitchFamily="49" charset="0"/>
              </a:rPr>
              <a:t>style=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fill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:#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0000ff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stroke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:#000000;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stroke-width:2px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fill-opacity:0.7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;"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/&gt;</a:t>
            </a:r>
            <a:endParaRPr lang="cs-CZ" altLang="cs-CZ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svg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44" y="3071689"/>
            <a:ext cx="4191000" cy="4143375"/>
          </a:xfrm>
          <a:prstGeom prst="rect">
            <a:avLst/>
          </a:prstGeom>
        </p:spPr>
      </p:pic>
      <p:cxnSp>
        <p:nvCxnSpPr>
          <p:cNvPr id="12" name="Pravoúhlá spojnice 11"/>
          <p:cNvCxnSpPr/>
          <p:nvPr/>
        </p:nvCxnSpPr>
        <p:spPr>
          <a:xfrm>
            <a:off x="1333500" y="4406655"/>
            <a:ext cx="2755900" cy="736721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87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171544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171544" y="-7621"/>
            <a:ext cx="4020456" cy="441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Vektorové 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text 8"/>
          <p:cNvSpPr txBox="1">
            <a:spLocks/>
          </p:cNvSpPr>
          <p:nvPr/>
        </p:nvSpPr>
        <p:spPr>
          <a:xfrm>
            <a:off x="82845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2000" dirty="0" smtClean="0">
                <a:solidFill>
                  <a:schemeClr val="bg1"/>
                </a:solidFill>
              </a:rPr>
              <a:t>ortable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</a:t>
            </a:r>
            <a:r>
              <a:rPr lang="cs-CZ" sz="2000" dirty="0" err="1" smtClean="0">
                <a:solidFill>
                  <a:schemeClr val="bg1"/>
                </a:solidFill>
              </a:rPr>
              <a:t>ocument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r>
              <a:rPr lang="cs-CZ" sz="2000" dirty="0" err="1" smtClean="0">
                <a:solidFill>
                  <a:schemeClr val="bg1"/>
                </a:solidFill>
              </a:rPr>
              <a:t>ile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vyvinutý firmou Adobe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standard pro digitální dokumenty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vhodný pro online, </a:t>
            </a:r>
            <a:r>
              <a:rPr lang="cs-CZ" sz="2000" dirty="0" err="1" smtClean="0"/>
              <a:t>offline</a:t>
            </a:r>
            <a:r>
              <a:rPr lang="cs-CZ" sz="2000" dirty="0" smtClean="0"/>
              <a:t> prostředí </a:t>
            </a:r>
            <a:br>
              <a:rPr lang="cs-CZ" sz="2000" dirty="0" smtClean="0"/>
            </a:br>
            <a:r>
              <a:rPr lang="cs-CZ" sz="2000" dirty="0" smtClean="0"/>
              <a:t>i pro profesionální tisk, záleží na nastavení při ukládání </a:t>
            </a:r>
            <a:r>
              <a:rPr lang="cs-CZ" sz="2000" dirty="0" err="1" smtClean="0"/>
              <a:t>PDF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může obsahovat interaktivní prvky (prázdná políčka pro text, tlačítka...)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může mít více stránek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vhodný pro distribuci dokumentů, které uživatel nebude upravovat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nelze ho rozumně upravovat (jedině částečně – a jen, když ho </a:t>
            </a:r>
            <a:r>
              <a:rPr lang="cs-CZ" sz="2000" dirty="0" err="1" smtClean="0"/>
              <a:t>hackneme</a:t>
            </a:r>
            <a:r>
              <a:rPr lang="cs-CZ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84538" y="454114"/>
            <a:ext cx="371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 smtClean="0"/>
              <a:t>PDF</a:t>
            </a:r>
            <a:endParaRPr lang="cs-CZ" sz="4800" dirty="0"/>
          </a:p>
        </p:txBody>
      </p:sp>
      <p:sp>
        <p:nvSpPr>
          <p:cNvPr id="10" name="Obdélník 9">
            <a:hlinkClick r:id="rId2"/>
          </p:cNvPr>
          <p:cNvSpPr/>
          <p:nvPr/>
        </p:nvSpPr>
        <p:spPr>
          <a:xfrm>
            <a:off x="100444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1830566"/>
            <a:ext cx="7442200" cy="4081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6423"/>
            <a:ext cx="1905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97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Vektorová vs. rastrová grafika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Vektorová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221105" y="2391833"/>
            <a:ext cx="4937760" cy="3789891"/>
          </a:xfrm>
        </p:spPr>
        <p:txBody>
          <a:bodyPr>
            <a:noAutofit/>
          </a:bodyPr>
          <a:lstStyle/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uložená v počítači jako geometrický popis tvarů a jejich vlastností (pozice, barva, okraj...)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vykresluje se pomocí výpočtů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lze ji zvětšit </a:t>
            </a:r>
            <a:br>
              <a:rPr lang="cs-CZ" sz="2000" dirty="0" smtClean="0"/>
            </a:br>
            <a:r>
              <a:rPr lang="cs-CZ" sz="2000" dirty="0" smtClean="0"/>
              <a:t>beze ztráty kvality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pro jednodušší kresby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err="1" smtClean="0"/>
              <a:t>2D</a:t>
            </a:r>
            <a:r>
              <a:rPr lang="cs-CZ" sz="2000" dirty="0" smtClean="0"/>
              <a:t> i </a:t>
            </a:r>
            <a:r>
              <a:rPr lang="cs-CZ" sz="2000" dirty="0" err="1" smtClean="0"/>
              <a:t>3D</a:t>
            </a:r>
            <a:endParaRPr lang="cs-CZ" sz="2000" dirty="0" smtClean="0"/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písmo, </a:t>
            </a:r>
            <a:r>
              <a:rPr lang="cs-CZ" sz="2000" dirty="0"/>
              <a:t>mapy,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schémata, kliparty, </a:t>
            </a:r>
            <a:br>
              <a:rPr lang="cs-CZ" sz="2000" dirty="0" smtClean="0"/>
            </a:br>
            <a:r>
              <a:rPr lang="cs-CZ" sz="2000" dirty="0" smtClean="0"/>
              <a:t>grafy, loga...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549707" y="1888704"/>
            <a:ext cx="4937760" cy="736282"/>
          </a:xfrm>
        </p:spPr>
        <p:txBody>
          <a:bodyPr/>
          <a:lstStyle/>
          <a:p>
            <a:r>
              <a:rPr lang="cs-CZ" dirty="0" smtClean="0"/>
              <a:t>Rastrová (bitmapová)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469322" y="2854114"/>
            <a:ext cx="3187202" cy="424731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70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cs-CZ" sz="27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81" y="3881121"/>
            <a:ext cx="2324100" cy="23241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07" y="3613151"/>
            <a:ext cx="2963412" cy="2981228"/>
          </a:xfrm>
          <a:prstGeom prst="rect">
            <a:avLst/>
          </a:prstGeom>
        </p:spPr>
      </p:pic>
      <p:sp>
        <p:nvSpPr>
          <p:cNvPr id="19" name="Zástupný symbol pro obsah 6"/>
          <p:cNvSpPr txBox="1">
            <a:spLocks/>
          </p:cNvSpPr>
          <p:nvPr/>
        </p:nvSpPr>
        <p:spPr>
          <a:xfrm>
            <a:off x="6673532" y="2391832"/>
            <a:ext cx="4937760" cy="3789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uložená po obrazových bodech (pixelech)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každý pixel má svou barvu,</a:t>
            </a:r>
            <a:br>
              <a:rPr lang="cs-CZ" sz="2000" dirty="0" smtClean="0"/>
            </a:br>
            <a:r>
              <a:rPr lang="cs-CZ" sz="2000" dirty="0" smtClean="0"/>
              <a:t>případně průhlednost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vykresluje se jako mozaika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zvětšením ztrácí detaily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vhodná pro fotografie </a:t>
            </a:r>
            <a:br>
              <a:rPr lang="cs-CZ" sz="2000" dirty="0" smtClean="0"/>
            </a:br>
            <a:r>
              <a:rPr lang="cs-CZ" sz="2000" dirty="0" smtClean="0"/>
              <a:t>a složité obrázky</a:t>
            </a:r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err="1" smtClean="0"/>
              <a:t>2D</a:t>
            </a:r>
            <a:endParaRPr lang="cs-CZ" sz="2000" dirty="0" smtClean="0"/>
          </a:p>
          <a:p>
            <a:pPr marL="266400" indent="-2667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fotografie, malby, </a:t>
            </a:r>
            <a:r>
              <a:rPr lang="cs-CZ" sz="2000" dirty="0" err="1" smtClean="0"/>
              <a:t>skeny</a:t>
            </a:r>
            <a:r>
              <a:rPr lang="cs-CZ" sz="2000" dirty="0" smtClean="0"/>
              <a:t>,</a:t>
            </a:r>
            <a:br>
              <a:rPr lang="cs-CZ" sz="2000" dirty="0" smtClean="0"/>
            </a:br>
            <a:r>
              <a:rPr lang="cs-CZ" sz="2000" dirty="0" smtClean="0"/>
              <a:t>textury ve </a:t>
            </a:r>
            <a:r>
              <a:rPr lang="cs-CZ" sz="2000" dirty="0" err="1" smtClean="0"/>
              <a:t>3D</a:t>
            </a:r>
            <a:r>
              <a:rPr lang="cs-CZ" sz="2000" dirty="0" smtClean="0"/>
              <a:t> hrách...</a:t>
            </a:r>
          </a:p>
        </p:txBody>
      </p:sp>
    </p:spTree>
    <p:extLst>
      <p:ext uri="{BB962C8B-B14F-4D97-AF65-F5344CB8AC3E}">
        <p14:creationId xmlns:p14="http://schemas.microsoft.com/office/powerpoint/2010/main" val="29067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 uiExpand="1" build="p"/>
      <p:bldP spid="8" grpId="0" uiExpand="1" build="p"/>
      <p:bldP spid="11" grpId="0"/>
      <p:bldP spid="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171544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171544" y="-7621"/>
            <a:ext cx="4020456" cy="441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Vektorové 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text 8"/>
          <p:cNvSpPr txBox="1">
            <a:spLocks/>
          </p:cNvSpPr>
          <p:nvPr/>
        </p:nvSpPr>
        <p:spPr>
          <a:xfrm>
            <a:off x="82845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2000" dirty="0" smtClean="0">
                <a:solidFill>
                  <a:schemeClr val="bg1"/>
                </a:solidFill>
              </a:rPr>
              <a:t>dobe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cs-CZ" sz="2000" dirty="0" err="1" smtClean="0">
                <a:solidFill>
                  <a:schemeClr val="bg1"/>
                </a:solidFill>
              </a:rPr>
              <a:t>llustrator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formát jednoho z nejpoužívanějších </a:t>
            </a:r>
            <a:r>
              <a:rPr lang="cs-CZ" sz="2000" dirty="0" err="1" smtClean="0"/>
              <a:t>profi</a:t>
            </a:r>
            <a:r>
              <a:rPr lang="cs-CZ" sz="2000" dirty="0" smtClean="0"/>
              <a:t> vektorových editorů Adobe </a:t>
            </a:r>
            <a:r>
              <a:rPr lang="cs-CZ" sz="2000" dirty="0" err="1" smtClean="0"/>
              <a:t>Illustrator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kvůli jeho popularitě s ním umí pracovat i jiné vektorové editory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84538" y="454114"/>
            <a:ext cx="371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AI</a:t>
            </a:r>
            <a:endParaRPr lang="cs-CZ" sz="4800" dirty="0"/>
          </a:p>
        </p:txBody>
      </p:sp>
      <p:sp>
        <p:nvSpPr>
          <p:cNvPr id="10" name="Obdélník 9">
            <a:hlinkClick r:id="rId2"/>
          </p:cNvPr>
          <p:cNvSpPr/>
          <p:nvPr/>
        </p:nvSpPr>
        <p:spPr>
          <a:xfrm>
            <a:off x="100444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285111"/>
            <a:ext cx="7442200" cy="4081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875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171544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171544" y="-7621"/>
            <a:ext cx="4020456" cy="441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Vektorové 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text 8"/>
          <p:cNvSpPr txBox="1">
            <a:spLocks/>
          </p:cNvSpPr>
          <p:nvPr/>
        </p:nvSpPr>
        <p:spPr>
          <a:xfrm>
            <a:off x="8284538" y="1285112"/>
            <a:ext cx="3670015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Podobně jako u bitmapových formátů, i u vektorových existuje mnoho dalších.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Většinou jde o formáty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pro konkrétní aplikace různých výrobců.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84538" y="454114"/>
            <a:ext cx="371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 smtClean="0"/>
              <a:t>EPS</a:t>
            </a:r>
            <a:r>
              <a:rPr lang="cs-CZ" sz="4800" dirty="0" smtClean="0"/>
              <a:t> a další</a:t>
            </a:r>
            <a:endParaRPr lang="cs-CZ" sz="4800" dirty="0"/>
          </a:p>
        </p:txBody>
      </p:sp>
      <p:sp>
        <p:nvSpPr>
          <p:cNvPr id="10" name="Obdélník 9">
            <a:hlinkClick r:id="rId2"/>
          </p:cNvPr>
          <p:cNvSpPr/>
          <p:nvPr/>
        </p:nvSpPr>
        <p:spPr>
          <a:xfrm>
            <a:off x="100444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11" name="Zástupný symbol pro obsah 4"/>
          <p:cNvSpPr>
            <a:spLocks noGrp="1"/>
          </p:cNvSpPr>
          <p:nvPr>
            <p:ph idx="1"/>
          </p:nvPr>
        </p:nvSpPr>
        <p:spPr>
          <a:xfrm>
            <a:off x="622300" y="731519"/>
            <a:ext cx="6807200" cy="5913135"/>
          </a:xfrm>
        </p:spPr>
        <p:txBody>
          <a:bodyPr>
            <a:normAutofit/>
          </a:bodyPr>
          <a:lstStyle/>
          <a:p>
            <a:r>
              <a:rPr lang="cs-CZ" b="1" dirty="0"/>
              <a:t>PS</a:t>
            </a:r>
            <a:r>
              <a:rPr lang="cs-CZ" dirty="0"/>
              <a:t> / </a:t>
            </a:r>
            <a:r>
              <a:rPr lang="cs-CZ" b="1" dirty="0" err="1"/>
              <a:t>EPS</a:t>
            </a:r>
            <a:r>
              <a:rPr lang="cs-CZ" dirty="0"/>
              <a:t> (</a:t>
            </a:r>
            <a:r>
              <a:rPr lang="cs-CZ" dirty="0" err="1"/>
              <a:t>PostScript</a:t>
            </a:r>
            <a:r>
              <a:rPr lang="cs-CZ" dirty="0"/>
              <a:t> / </a:t>
            </a:r>
            <a:r>
              <a:rPr lang="cs-CZ" dirty="0" err="1"/>
              <a:t>Encapuslated</a:t>
            </a:r>
            <a:r>
              <a:rPr lang="cs-CZ" dirty="0"/>
              <a:t> </a:t>
            </a:r>
            <a:r>
              <a:rPr lang="cs-CZ" dirty="0" err="1"/>
              <a:t>PostScript</a:t>
            </a:r>
            <a:r>
              <a:rPr lang="cs-CZ" dirty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dirty="0"/>
              <a:t>speciální soubory pro profesionální tiskárny</a:t>
            </a:r>
          </a:p>
          <a:p>
            <a:r>
              <a:rPr lang="cs-CZ" b="1" dirty="0" err="1" smtClean="0"/>
              <a:t>CDR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speciálně pro editory firmy Corel, zvlášť </a:t>
            </a:r>
            <a:r>
              <a:rPr lang="cs-CZ" dirty="0" err="1" smtClean="0"/>
              <a:t>CorelDraw</a:t>
            </a:r>
            <a:endParaRPr lang="cs-CZ" dirty="0" smtClean="0"/>
          </a:p>
          <a:p>
            <a:r>
              <a:rPr lang="cs-CZ" b="1" dirty="0" err="1" smtClean="0"/>
              <a:t>WMF</a:t>
            </a:r>
            <a:r>
              <a:rPr lang="cs-CZ" dirty="0" smtClean="0"/>
              <a:t> (Windows </a:t>
            </a:r>
            <a:r>
              <a:rPr lang="cs-CZ" dirty="0" err="1" smtClean="0"/>
              <a:t>Metafile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>– zastaralý typ souborů pro kliparty v Microsoft Office (málo barev, nezná křivky)</a:t>
            </a:r>
          </a:p>
          <a:p>
            <a:r>
              <a:rPr lang="cs-CZ" b="1" dirty="0" err="1" smtClean="0"/>
              <a:t>EMF</a:t>
            </a:r>
            <a:r>
              <a:rPr lang="cs-CZ" dirty="0" smtClean="0"/>
              <a:t> (</a:t>
            </a:r>
            <a:r>
              <a:rPr lang="cs-CZ" dirty="0" err="1" smtClean="0"/>
              <a:t>Enhanced</a:t>
            </a:r>
            <a:r>
              <a:rPr lang="cs-CZ" dirty="0" smtClean="0"/>
              <a:t> </a:t>
            </a:r>
            <a:r>
              <a:rPr lang="cs-CZ" dirty="0" err="1" smtClean="0"/>
              <a:t>Metafile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>– vylepšený </a:t>
            </a:r>
            <a:r>
              <a:rPr lang="cs-CZ" dirty="0" err="1" smtClean="0"/>
              <a:t>WMF</a:t>
            </a:r>
            <a:r>
              <a:rPr lang="cs-CZ" dirty="0" smtClean="0"/>
              <a:t>, ale příliš se neujal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185041126"/>
              </p:ext>
            </p:extLst>
          </p:nvPr>
        </p:nvGraphicFramePr>
        <p:xfrm>
          <a:off x="0" y="4305300"/>
          <a:ext cx="8051799" cy="268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323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Vektorové editory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90086" y="731519"/>
            <a:ext cx="6492240" cy="5834533"/>
          </a:xfrm>
        </p:spPr>
        <p:txBody>
          <a:bodyPr>
            <a:normAutofit fontScale="85000" lnSpcReduction="10000"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b="1" dirty="0" smtClean="0">
                <a:hlinkClick r:id="rId2"/>
              </a:rPr>
              <a:t>Adobe </a:t>
            </a:r>
            <a:r>
              <a:rPr lang="cs-CZ" b="1" dirty="0" err="1" smtClean="0">
                <a:hlinkClick r:id="rId2"/>
              </a:rPr>
              <a:t>Illustrator</a:t>
            </a:r>
            <a:r>
              <a:rPr lang="cs-CZ" b="1" dirty="0" smtClean="0"/>
              <a:t> </a:t>
            </a:r>
            <a:r>
              <a:rPr lang="cs-CZ" dirty="0" smtClean="0"/>
              <a:t>– nejznámější </a:t>
            </a:r>
            <a:r>
              <a:rPr lang="cs-CZ" b="1" dirty="0" smtClean="0"/>
              <a:t>komerční</a:t>
            </a:r>
            <a:r>
              <a:rPr lang="cs-CZ" dirty="0" smtClean="0"/>
              <a:t> aplikace pro tvorbu vektorové grafiky. Platí se pravidelným předplatným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3"/>
              </a:rPr>
              <a:t>Affinity</a:t>
            </a:r>
            <a:r>
              <a:rPr lang="cs-CZ" b="1" dirty="0" smtClean="0">
                <a:hlinkClick r:id="rId3"/>
              </a:rPr>
              <a:t> Designer</a:t>
            </a:r>
            <a:r>
              <a:rPr lang="cs-CZ" b="1" dirty="0" smtClean="0"/>
              <a:t> </a:t>
            </a:r>
            <a:r>
              <a:rPr lang="cs-CZ" dirty="0" smtClean="0"/>
              <a:t>–  </a:t>
            </a:r>
            <a:r>
              <a:rPr lang="cs-CZ" b="1" dirty="0" smtClean="0"/>
              <a:t>komerční</a:t>
            </a:r>
            <a:r>
              <a:rPr lang="cs-CZ" dirty="0" smtClean="0"/>
              <a:t>, výkonný konkurent </a:t>
            </a:r>
            <a:r>
              <a:rPr lang="cs-CZ" dirty="0" err="1" smtClean="0"/>
              <a:t>Illustratoru</a:t>
            </a:r>
            <a:r>
              <a:rPr lang="cs-CZ" dirty="0" smtClean="0"/>
              <a:t> za nízkou </a:t>
            </a:r>
            <a:r>
              <a:rPr lang="cs-CZ" dirty="0"/>
              <a:t>jednorázovou </a:t>
            </a:r>
            <a:r>
              <a:rPr lang="cs-CZ" dirty="0" smtClean="0"/>
              <a:t>cenu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4"/>
              </a:rPr>
              <a:t>Inkscape</a:t>
            </a:r>
            <a:r>
              <a:rPr lang="cs-CZ" dirty="0" smtClean="0"/>
              <a:t> – </a:t>
            </a:r>
            <a:r>
              <a:rPr lang="cs-CZ" b="1" dirty="0" smtClean="0"/>
              <a:t>zdarma</a:t>
            </a:r>
            <a:r>
              <a:rPr lang="cs-CZ" dirty="0" smtClean="0"/>
              <a:t>, výkonný vektorový editor se spoustou funkcí. Začátečníky může odradit složitost a občas neintuitivní ovládání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5"/>
              </a:rPr>
              <a:t>Zoner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 err="1" smtClean="0">
                <a:hlinkClick r:id="rId5"/>
              </a:rPr>
              <a:t>Callisto</a:t>
            </a:r>
            <a:r>
              <a:rPr lang="cs-CZ" dirty="0" smtClean="0"/>
              <a:t> – zastaralý a již nevyvíjený, ale stále kvalitní editor </a:t>
            </a:r>
            <a:r>
              <a:rPr lang="cs-CZ" b="1" dirty="0" smtClean="0"/>
              <a:t>zdarma</a:t>
            </a:r>
            <a:r>
              <a:rPr lang="cs-CZ" dirty="0" smtClean="0"/>
              <a:t>. Vhodný pro začátečníky</a:t>
            </a:r>
            <a:r>
              <a:rPr lang="cs-CZ" dirty="0"/>
              <a:t>.</a:t>
            </a:r>
            <a:r>
              <a:rPr lang="cs-CZ" dirty="0" smtClean="0"/>
              <a:t> Má poněkud kostrbatou práci s objekty</a:t>
            </a:r>
            <a:r>
              <a:rPr lang="cs-CZ" dirty="0" smtClean="0"/>
              <a:t>. </a:t>
            </a:r>
            <a:r>
              <a:rPr lang="cs-CZ" dirty="0" smtClean="0">
                <a:hlinkClick r:id="rId6"/>
              </a:rPr>
              <a:t>Online návod najdete zde.</a:t>
            </a:r>
            <a:endParaRPr lang="cs-CZ" dirty="0" smtClean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7"/>
              </a:rPr>
              <a:t>LibreOffice</a:t>
            </a:r>
            <a:r>
              <a:rPr lang="cs-CZ" b="1" dirty="0" smtClean="0">
                <a:hlinkClick r:id="rId7"/>
              </a:rPr>
              <a:t> </a:t>
            </a:r>
            <a:r>
              <a:rPr lang="cs-CZ" b="1" dirty="0" err="1" smtClean="0">
                <a:hlinkClick r:id="rId7"/>
              </a:rPr>
              <a:t>Draw</a:t>
            </a:r>
            <a:r>
              <a:rPr lang="cs-CZ" b="1" dirty="0" smtClean="0"/>
              <a:t> </a:t>
            </a:r>
            <a:r>
              <a:rPr lang="cs-CZ" dirty="0" smtClean="0"/>
              <a:t>– jednoduchý editor </a:t>
            </a:r>
            <a:r>
              <a:rPr lang="cs-CZ" b="1" dirty="0" smtClean="0"/>
              <a:t>zdarma</a:t>
            </a:r>
            <a:r>
              <a:rPr lang="cs-CZ" dirty="0" smtClean="0"/>
              <a:t>, vhodný pro začátečníky. Je součástí kancelářského balíku </a:t>
            </a:r>
            <a:r>
              <a:rPr lang="cs-CZ" dirty="0" err="1" smtClean="0"/>
              <a:t>LibreOffice</a:t>
            </a:r>
            <a:r>
              <a:rPr lang="cs-CZ" dirty="0" smtClean="0"/>
              <a:t>, který je třeba stáhnout celý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b="1" dirty="0" err="1" smtClean="0">
                <a:hlinkClick r:id="rId8"/>
              </a:rPr>
              <a:t>Gravit</a:t>
            </a:r>
            <a:r>
              <a:rPr lang="cs-CZ" b="1" dirty="0" smtClean="0">
                <a:hlinkClick r:id="rId8"/>
              </a:rPr>
              <a:t> Designer</a:t>
            </a:r>
            <a:r>
              <a:rPr lang="cs-CZ" dirty="0" smtClean="0"/>
              <a:t> – pokročilý editor online i </a:t>
            </a:r>
            <a:r>
              <a:rPr lang="cs-CZ" dirty="0" err="1" smtClean="0"/>
              <a:t>offline</a:t>
            </a:r>
            <a:r>
              <a:rPr lang="cs-CZ" dirty="0" smtClean="0"/>
              <a:t>, má free i pro verzi (free je omezená a pouze online)</a:t>
            </a:r>
          </a:p>
          <a:p>
            <a:pPr marL="0" indent="0">
              <a:buNone/>
            </a:pPr>
            <a:r>
              <a:rPr lang="cs-CZ" dirty="0" smtClean="0"/>
              <a:t>...plus mnoho dalších (často buď špatných nebo placených) </a:t>
            </a:r>
            <a:r>
              <a:rPr lang="cs-CZ" dirty="0" err="1" smtClean="0"/>
              <a:t>offline</a:t>
            </a:r>
            <a:r>
              <a:rPr lang="cs-CZ" dirty="0" smtClean="0"/>
              <a:t> i online editorů. Objekty, vkládané do dokumentů Wordu, Excelu či </a:t>
            </a:r>
            <a:r>
              <a:rPr lang="cs-CZ" dirty="0" err="1" smtClean="0"/>
              <a:t>Powerpointu</a:t>
            </a:r>
            <a:r>
              <a:rPr lang="cs-CZ" dirty="0" smtClean="0"/>
              <a:t> přes </a:t>
            </a:r>
            <a:r>
              <a:rPr lang="cs-CZ" i="1" dirty="0" smtClean="0"/>
              <a:t>Vložení/Obrazce</a:t>
            </a:r>
            <a:r>
              <a:rPr lang="cs-CZ" dirty="0" smtClean="0"/>
              <a:t> jsou vždy vektorové.</a:t>
            </a:r>
          </a:p>
        </p:txBody>
      </p:sp>
      <p:sp>
        <p:nvSpPr>
          <p:cNvPr id="6" name="Zástupný symbol pro text 8"/>
          <p:cNvSpPr txBox="1">
            <a:spLocks/>
          </p:cNvSpPr>
          <p:nvPr/>
        </p:nvSpPr>
        <p:spPr>
          <a:xfrm>
            <a:off x="8502396" y="2880359"/>
            <a:ext cx="3563256" cy="357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Stejně jako u rastrových editorů, používají ty vektorové stejné principy.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Těch opravdu kvalitních je ale poměrně málo a těch kvalitních zdarma ještě méně.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Mohu-li doporučit, vyzkoušejte </a:t>
            </a:r>
            <a:r>
              <a:rPr lang="cs-CZ" sz="2000" dirty="0" err="1" smtClean="0"/>
              <a:t>Inkscape</a:t>
            </a:r>
            <a:r>
              <a:rPr lang="cs-CZ" sz="2000" dirty="0" smtClean="0"/>
              <a:t>, pro který existuje na </a:t>
            </a:r>
            <a:r>
              <a:rPr lang="cs-CZ" sz="2000" dirty="0" err="1" smtClean="0"/>
              <a:t>YouTube</a:t>
            </a:r>
            <a:r>
              <a:rPr lang="cs-CZ" sz="2000" dirty="0" smtClean="0"/>
              <a:t> řada tutoriálů, nebo </a:t>
            </a:r>
            <a:r>
              <a:rPr lang="cs-CZ" sz="2000" dirty="0" err="1" smtClean="0"/>
              <a:t>Zoner</a:t>
            </a:r>
            <a:r>
              <a:rPr lang="cs-CZ" sz="2000" dirty="0" smtClean="0"/>
              <a:t> </a:t>
            </a:r>
            <a:r>
              <a:rPr lang="cs-CZ" sz="2000" dirty="0" err="1" smtClean="0"/>
              <a:t>Callisto</a:t>
            </a:r>
            <a:r>
              <a:rPr lang="cs-CZ" sz="2000" dirty="0" smtClean="0"/>
              <a:t>.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57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800600" y="749300"/>
            <a:ext cx="7072086" cy="5702300"/>
          </a:xfrm>
        </p:spPr>
        <p:txBody>
          <a:bodyPr/>
          <a:lstStyle/>
          <a:p>
            <a:r>
              <a:rPr lang="cs-CZ" dirty="0" smtClean="0"/>
              <a:t>Pod termínem rozlišení si lze představit: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rozměry obrázku v pixelech </a:t>
            </a:r>
            <a:br>
              <a:rPr lang="cs-CZ" b="1" dirty="0" smtClean="0"/>
            </a:br>
            <a:r>
              <a:rPr lang="cs-CZ" dirty="0" smtClean="0"/>
              <a:t>(např. 4000 × 3000 </a:t>
            </a:r>
            <a:r>
              <a:rPr lang="cs-CZ" dirty="0" err="1" smtClean="0"/>
              <a:t>px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i="1" dirty="0" smtClean="0"/>
              <a:t>Neříká, kolik centimetrů bude mít obrázek </a:t>
            </a:r>
            <a:br>
              <a:rPr lang="cs-CZ" i="1" dirty="0" smtClean="0"/>
            </a:br>
            <a:r>
              <a:rPr lang="cs-CZ" i="1" dirty="0" smtClean="0"/>
              <a:t>na displeji nebo po vytištění.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jemnost fyzického </a:t>
            </a:r>
            <a:r>
              <a:rPr lang="cs-CZ" b="1" dirty="0"/>
              <a:t>obrazu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</a:t>
            </a:r>
            <a:r>
              <a:rPr lang="cs-CZ" dirty="0"/>
              <a:t>tištěného nebo </a:t>
            </a:r>
            <a:r>
              <a:rPr lang="cs-CZ" dirty="0" smtClean="0"/>
              <a:t>na displeji) (např. 300 DPI)</a:t>
            </a:r>
            <a:br>
              <a:rPr lang="cs-CZ" dirty="0" smtClean="0"/>
            </a:br>
            <a:r>
              <a:rPr lang="cs-CZ" i="1" dirty="0" smtClean="0"/>
              <a:t>Dovoluje vypočíst, jakou skutečnou velikost bude mít obrázek o určitých rozměrech v pixelech při zobrazení nebo vytištění.</a:t>
            </a:r>
          </a:p>
          <a:p>
            <a:pPr marL="0" indent="0">
              <a:buNone/>
            </a:pPr>
            <a:r>
              <a:rPr lang="cs-CZ" dirty="0" smtClean="0"/>
              <a:t>U vektorové grafiky ztrácí termín rozlišení smysl (lze ji zvětšit libovolně), často se tedy pro tisk udávají její rozměry jen v centimetrech.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457200" y="3251200"/>
            <a:ext cx="3200400" cy="3200400"/>
            <a:chOff x="596900" y="4158420"/>
            <a:chExt cx="2293180" cy="229318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" y="4158420"/>
              <a:ext cx="2293180" cy="2293180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2"/>
            <a:stretch/>
          </p:blipFill>
          <p:spPr>
            <a:xfrm>
              <a:off x="1701800" y="4158420"/>
              <a:ext cx="1188280" cy="2293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5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Rozlišení v DPI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800600" y="213729"/>
            <a:ext cx="7072086" cy="3622766"/>
          </a:xfrm>
        </p:spPr>
        <p:txBody>
          <a:bodyPr/>
          <a:lstStyle/>
          <a:p>
            <a:r>
              <a:rPr lang="cs-CZ" sz="4000" b="1" dirty="0" smtClean="0"/>
              <a:t>DPI</a:t>
            </a:r>
          </a:p>
          <a:p>
            <a:r>
              <a:rPr lang="cs-CZ" dirty="0" smtClean="0"/>
              <a:t>= </a:t>
            </a:r>
            <a:r>
              <a:rPr lang="cs-CZ" dirty="0" err="1" smtClean="0"/>
              <a:t>Dots</a:t>
            </a:r>
            <a:r>
              <a:rPr lang="cs-CZ" dirty="0" smtClean="0"/>
              <a:t> Per </a:t>
            </a:r>
            <a:r>
              <a:rPr lang="cs-CZ" dirty="0" err="1" smtClean="0"/>
              <a:t>Inch</a:t>
            </a:r>
            <a:r>
              <a:rPr lang="cs-CZ" dirty="0" smtClean="0"/>
              <a:t> </a:t>
            </a:r>
            <a:r>
              <a:rPr lang="cs-CZ" i="1" dirty="0" smtClean="0"/>
              <a:t>(bodů na palec, tedy na 2,54 cm)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cs-CZ" dirty="0" smtClean="0"/>
              <a:t>používá se zejména v tisku na papír, jinde spíš termín PPI (</a:t>
            </a:r>
            <a:r>
              <a:rPr lang="cs-CZ" dirty="0" err="1" smtClean="0"/>
              <a:t>Pixels</a:t>
            </a:r>
            <a:r>
              <a:rPr lang="cs-CZ" dirty="0"/>
              <a:t> </a:t>
            </a:r>
            <a:r>
              <a:rPr lang="cs-CZ" dirty="0" smtClean="0"/>
              <a:t>Per </a:t>
            </a:r>
            <a:r>
              <a:rPr lang="cs-CZ" dirty="0" err="1" smtClean="0"/>
              <a:t>Inch</a:t>
            </a:r>
            <a:r>
              <a:rPr lang="cs-CZ" dirty="0" smtClean="0"/>
              <a:t>). Pro tisk se užívá 300 DPI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cs-CZ" dirty="0" smtClean="0"/>
              <a:t>kolik pixelů se vytiskne na jeden palec (2,54 cm)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cs-CZ" dirty="0" smtClean="0"/>
              <a:t>čím větší DPI nebo PPI, tím menší jsou body a tím je obraz detailnější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cs-CZ" sz="1400" dirty="0" smtClean="0"/>
              <a:t>tedy detailnost, jemnost obrazu při tisku nebo vykreslení na displeji</a:t>
            </a:r>
          </a:p>
        </p:txBody>
      </p:sp>
      <p:grpSp>
        <p:nvGrpSpPr>
          <p:cNvPr id="31" name="Skupina 30"/>
          <p:cNvGrpSpPr/>
          <p:nvPr/>
        </p:nvGrpSpPr>
        <p:grpSpPr>
          <a:xfrm>
            <a:off x="5066104" y="3742268"/>
            <a:ext cx="2375716" cy="3083054"/>
            <a:chOff x="5066104" y="3742268"/>
            <a:chExt cx="2375716" cy="3083054"/>
          </a:xfrm>
        </p:grpSpPr>
        <p:grpSp>
          <p:nvGrpSpPr>
            <p:cNvPr id="19" name="Skupina 18"/>
            <p:cNvGrpSpPr/>
            <p:nvPr/>
          </p:nvGrpSpPr>
          <p:grpSpPr>
            <a:xfrm>
              <a:off x="5137623" y="6432730"/>
              <a:ext cx="2297189" cy="392592"/>
              <a:chOff x="5148640" y="6338888"/>
              <a:chExt cx="2297189" cy="522539"/>
            </a:xfrm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5152571" y="6415314"/>
                <a:ext cx="2293258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5150644" y="6338888"/>
                <a:ext cx="0" cy="1595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7443824" y="6338888"/>
                <a:ext cx="0" cy="1595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5148640" y="6369846"/>
                <a:ext cx="2293180" cy="491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2,54 cm = 200 </a:t>
                </a:r>
                <a:r>
                  <a:rPr lang="cs-CZ" dirty="0" err="1" smtClean="0"/>
                  <a:t>px</a:t>
                </a:r>
                <a:endParaRPr lang="cs-CZ" dirty="0"/>
              </a:p>
            </p:txBody>
          </p:sp>
        </p:grpSp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640" y="4091398"/>
              <a:ext cx="2293180" cy="2293180"/>
            </a:xfrm>
            <a:prstGeom prst="rect">
              <a:avLst/>
            </a:prstGeom>
          </p:spPr>
        </p:pic>
        <p:sp>
          <p:nvSpPr>
            <p:cNvPr id="28" name="TextovéPole 27"/>
            <p:cNvSpPr txBox="1"/>
            <p:nvPr/>
          </p:nvSpPr>
          <p:spPr>
            <a:xfrm>
              <a:off x="5066104" y="3742268"/>
              <a:ext cx="2293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200 dpi</a:t>
              </a:r>
              <a:endParaRPr lang="cs-CZ" b="1" dirty="0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885504" y="3742268"/>
            <a:ext cx="2375716" cy="3083054"/>
            <a:chOff x="7885504" y="3742268"/>
            <a:chExt cx="2375716" cy="3083054"/>
          </a:xfrm>
        </p:grpSpPr>
        <p:grpSp>
          <p:nvGrpSpPr>
            <p:cNvPr id="20" name="Skupina 19"/>
            <p:cNvGrpSpPr/>
            <p:nvPr/>
          </p:nvGrpSpPr>
          <p:grpSpPr>
            <a:xfrm>
              <a:off x="7957023" y="6432730"/>
              <a:ext cx="2297189" cy="392592"/>
              <a:chOff x="5148640" y="6338888"/>
              <a:chExt cx="2297189" cy="522539"/>
            </a:xfrm>
          </p:grpSpPr>
          <p:cxnSp>
            <p:nvCxnSpPr>
              <p:cNvPr id="21" name="Přímá spojnice 20"/>
              <p:cNvCxnSpPr/>
              <p:nvPr/>
            </p:nvCxnSpPr>
            <p:spPr>
              <a:xfrm>
                <a:off x="5152571" y="6415314"/>
                <a:ext cx="2293258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5150644" y="6338888"/>
                <a:ext cx="0" cy="1595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7443824" y="6338888"/>
                <a:ext cx="0" cy="1595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ovéPole 23"/>
              <p:cNvSpPr txBox="1"/>
              <p:nvPr/>
            </p:nvSpPr>
            <p:spPr>
              <a:xfrm>
                <a:off x="5148640" y="6369846"/>
                <a:ext cx="2293180" cy="491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2,54 cm = 50 </a:t>
                </a:r>
                <a:r>
                  <a:rPr lang="cs-CZ" dirty="0" err="1" smtClean="0"/>
                  <a:t>px</a:t>
                </a:r>
                <a:endParaRPr lang="cs-CZ" dirty="0"/>
              </a:p>
            </p:txBody>
          </p:sp>
        </p:grpSp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040" y="4091398"/>
              <a:ext cx="2293180" cy="2293180"/>
            </a:xfrm>
            <a:prstGeom prst="rect">
              <a:avLst/>
            </a:prstGeom>
          </p:spPr>
        </p:pic>
        <p:sp>
          <p:nvSpPr>
            <p:cNvPr id="29" name="TextovéPole 28"/>
            <p:cNvSpPr txBox="1"/>
            <p:nvPr/>
          </p:nvSpPr>
          <p:spPr>
            <a:xfrm>
              <a:off x="7885504" y="3742268"/>
              <a:ext cx="2293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50 dpi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60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Skenování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4050" y="731520"/>
            <a:ext cx="3335020" cy="6126480"/>
          </a:xfrm>
        </p:spPr>
        <p:txBody>
          <a:bodyPr>
            <a:normAutofit/>
          </a:bodyPr>
          <a:lstStyle/>
          <a:p>
            <a:r>
              <a:rPr lang="cs-CZ" b="1" dirty="0" smtClean="0"/>
              <a:t>nastavení DPI </a:t>
            </a:r>
            <a:r>
              <a:rPr lang="cs-CZ" dirty="0" smtClean="0"/>
              <a:t>má vliv </a:t>
            </a:r>
            <a:br>
              <a:rPr lang="cs-CZ" dirty="0" smtClean="0"/>
            </a:br>
            <a:r>
              <a:rPr lang="cs-CZ" dirty="0" smtClean="0"/>
              <a:t>na detailnost </a:t>
            </a:r>
            <a:r>
              <a:rPr lang="cs-CZ" dirty="0" err="1" smtClean="0"/>
              <a:t>skenu</a:t>
            </a:r>
            <a:endParaRPr lang="cs-CZ" dirty="0" smtClean="0"/>
          </a:p>
          <a:p>
            <a:r>
              <a:rPr lang="cs-CZ" b="1" dirty="0" smtClean="0"/>
              <a:t>nastavení bitové hloubky </a:t>
            </a:r>
            <a:r>
              <a:rPr lang="cs-CZ" dirty="0" smtClean="0"/>
              <a:t>má vliv na počet barev:</a:t>
            </a:r>
          </a:p>
          <a:p>
            <a:pPr marL="449263" indent="-449263">
              <a:buFont typeface="Arial" panose="020B0604020202020204" pitchFamily="34" charset="0"/>
              <a:buChar char="•"/>
            </a:pPr>
            <a:r>
              <a:rPr lang="cs-CZ" dirty="0" smtClean="0"/>
              <a:t>1 bit</a:t>
            </a:r>
            <a:br>
              <a:rPr lang="cs-CZ" dirty="0" smtClean="0"/>
            </a:br>
            <a:r>
              <a:rPr lang="cs-CZ" dirty="0" smtClean="0"/>
              <a:t>= jen černá a bílá</a:t>
            </a:r>
          </a:p>
          <a:p>
            <a:pPr marL="449263" indent="-449263">
              <a:buFont typeface="Arial" panose="020B0604020202020204" pitchFamily="34" charset="0"/>
              <a:buChar char="•"/>
            </a:pPr>
            <a:r>
              <a:rPr lang="cs-CZ" dirty="0" smtClean="0"/>
              <a:t>8 bitů</a:t>
            </a:r>
            <a:br>
              <a:rPr lang="cs-CZ" dirty="0" smtClean="0"/>
            </a:br>
            <a:r>
              <a:rPr lang="cs-CZ" dirty="0" smtClean="0"/>
              <a:t>= 256 barev</a:t>
            </a:r>
          </a:p>
          <a:p>
            <a:pPr marL="449263" indent="-449263">
              <a:buFont typeface="Arial" panose="020B0604020202020204" pitchFamily="34" charset="0"/>
              <a:buChar char="•"/>
            </a:pPr>
            <a:r>
              <a:rPr lang="cs-CZ" dirty="0" smtClean="0"/>
              <a:t>24 bitů </a:t>
            </a:r>
            <a:br>
              <a:rPr lang="cs-CZ" dirty="0" smtClean="0"/>
            </a:br>
            <a:r>
              <a:rPr lang="cs-CZ" sz="1700" dirty="0" smtClean="0"/>
              <a:t>(3 × 1 byte, pro R, G, B)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=16 milionů barev</a:t>
            </a:r>
          </a:p>
          <a:p>
            <a:pPr marL="449263" indent="-449263">
              <a:buFont typeface="Arial" panose="020B0604020202020204" pitchFamily="34" charset="0"/>
              <a:buChar char="•"/>
            </a:pPr>
            <a:r>
              <a:rPr lang="cs-CZ" dirty="0" smtClean="0"/>
              <a:t>dnes obvykle 48 bitů</a:t>
            </a:r>
            <a:br>
              <a:rPr lang="cs-CZ" dirty="0" smtClean="0"/>
            </a:br>
            <a:r>
              <a:rPr lang="cs-CZ" dirty="0" smtClean="0"/>
              <a:t>= teoreticky až 281 bilionů barevných odstínů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448050" cy="337912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= převod </a:t>
            </a:r>
            <a:r>
              <a:rPr lang="cs-CZ" sz="2400" dirty="0"/>
              <a:t>fyzického obrazu do digitální </a:t>
            </a:r>
            <a:r>
              <a:rPr lang="cs-CZ" sz="2400" dirty="0" smtClean="0"/>
              <a:t>podoby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882304"/>
            <a:ext cx="3985832" cy="5422900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7099300" y="2926080"/>
            <a:ext cx="939800" cy="12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323340"/>
            <a:ext cx="3401568" cy="22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Skenování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převod fyzického obrazu do digitální formy</a:t>
            </a:r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44" y="193360"/>
            <a:ext cx="5947954" cy="639113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3687" y="467360"/>
            <a:ext cx="2420256" cy="2458720"/>
          </a:xfrm>
          <a:solidFill>
            <a:srgbClr val="FFFFFF">
              <a:alpha val="60000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dirty="0" smtClean="0"/>
              <a:t>vysoké DPI </a:t>
            </a:r>
            <a:r>
              <a:rPr lang="cs-CZ" dirty="0" err="1" smtClean="0"/>
              <a:t>skenu</a:t>
            </a:r>
            <a:r>
              <a:rPr lang="cs-CZ" dirty="0" smtClean="0"/>
              <a:t> dětské kresby</a:t>
            </a:r>
            <a:br>
              <a:rPr lang="cs-CZ" dirty="0" smtClean="0"/>
            </a:br>
            <a:r>
              <a:rPr lang="cs-CZ" dirty="0" smtClean="0"/>
              <a:t>odhaluje </a:t>
            </a:r>
            <a:br>
              <a:rPr lang="cs-CZ" dirty="0" smtClean="0"/>
            </a:br>
            <a:r>
              <a:rPr lang="cs-CZ" dirty="0" smtClean="0"/>
              <a:t>i strukturu papíru</a:t>
            </a:r>
            <a:br>
              <a:rPr lang="cs-CZ" dirty="0" smtClean="0"/>
            </a:br>
            <a:r>
              <a:rPr lang="cs-CZ" dirty="0" smtClean="0"/>
              <a:t>a tahy pastelkou, skutečná velikost je cca 4 × 4 cm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323340"/>
            <a:ext cx="3401568" cy="22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89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Skenování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4049" y="731520"/>
            <a:ext cx="7242677" cy="6126480"/>
          </a:xfrm>
        </p:spPr>
        <p:txBody>
          <a:bodyPr>
            <a:normAutofit/>
          </a:bodyPr>
          <a:lstStyle/>
          <a:p>
            <a:r>
              <a:rPr lang="cs-CZ" b="1" dirty="0" smtClean="0"/>
              <a:t>Při digitalizaci se používají různé přístroje </a:t>
            </a:r>
            <a:br>
              <a:rPr lang="cs-CZ" b="1" dirty="0" smtClean="0"/>
            </a:br>
            <a:r>
              <a:rPr lang="cs-CZ" b="1" dirty="0" smtClean="0"/>
              <a:t>pro různé účely:</a:t>
            </a:r>
          </a:p>
          <a:p>
            <a:r>
              <a:rPr lang="cs-CZ" b="1" dirty="0" err="1" smtClean="0"/>
              <a:t>1D</a:t>
            </a:r>
            <a:r>
              <a:rPr lang="cs-CZ" b="1" dirty="0" smtClean="0"/>
              <a:t> skener </a:t>
            </a:r>
            <a:r>
              <a:rPr lang="cs-CZ" dirty="0" smtClean="0"/>
              <a:t>– s </a:t>
            </a:r>
            <a:r>
              <a:rPr lang="cs-CZ" dirty="0" err="1" smtClean="0"/>
              <a:t>LEDkou</a:t>
            </a:r>
            <a:r>
              <a:rPr lang="cs-CZ" dirty="0" smtClean="0"/>
              <a:t>, pro čtení čárových kódů zboží</a:t>
            </a:r>
          </a:p>
          <a:p>
            <a:r>
              <a:rPr lang="cs-CZ" b="1" dirty="0" err="1" smtClean="0"/>
              <a:t>2D</a:t>
            </a:r>
            <a:r>
              <a:rPr lang="cs-CZ" b="1" dirty="0" smtClean="0"/>
              <a:t> skener </a:t>
            </a:r>
            <a:r>
              <a:rPr lang="cs-CZ" dirty="0" smtClean="0"/>
              <a:t>– obrazy, dokumenty nebo </a:t>
            </a:r>
            <a:r>
              <a:rPr lang="cs-CZ" dirty="0" err="1" smtClean="0"/>
              <a:t>QR</a:t>
            </a:r>
            <a:r>
              <a:rPr lang="cs-CZ" dirty="0" smtClean="0"/>
              <a:t> kódy</a:t>
            </a:r>
          </a:p>
          <a:p>
            <a:r>
              <a:rPr lang="cs-CZ" b="1" dirty="0" err="1" smtClean="0"/>
              <a:t>2D</a:t>
            </a:r>
            <a:r>
              <a:rPr lang="cs-CZ" b="1" dirty="0" smtClean="0"/>
              <a:t> foto/filmové skenery </a:t>
            </a:r>
            <a:r>
              <a:rPr lang="cs-CZ" dirty="0" smtClean="0"/>
              <a:t>– specializované, vysoce kvalitní</a:t>
            </a:r>
          </a:p>
          <a:p>
            <a:r>
              <a:rPr lang="cs-CZ" b="1" dirty="0" err="1" smtClean="0"/>
              <a:t>3D</a:t>
            </a:r>
            <a:r>
              <a:rPr lang="cs-CZ" b="1" dirty="0" smtClean="0"/>
              <a:t> skenery</a:t>
            </a:r>
            <a:r>
              <a:rPr lang="cs-CZ" dirty="0" smtClean="0"/>
              <a:t> – pro převod reálných </a:t>
            </a:r>
            <a:r>
              <a:rPr lang="cs-CZ" dirty="0" err="1" smtClean="0"/>
              <a:t>3D</a:t>
            </a:r>
            <a:r>
              <a:rPr lang="cs-CZ" dirty="0" smtClean="0"/>
              <a:t> objektů do počítače</a:t>
            </a:r>
          </a:p>
          <a:p>
            <a:r>
              <a:rPr lang="cs-CZ" b="1" dirty="0" err="1" smtClean="0"/>
              <a:t>3D</a:t>
            </a:r>
            <a:r>
              <a:rPr lang="cs-CZ" b="1" dirty="0" smtClean="0"/>
              <a:t> laserové scannery</a:t>
            </a:r>
            <a:r>
              <a:rPr lang="cs-CZ" dirty="0" smtClean="0"/>
              <a:t> (terestriální) – pro snímání krajiny, objektů apod. V kombinaci s fotografiemi je výsledkem </a:t>
            </a:r>
            <a:r>
              <a:rPr lang="cs-CZ" dirty="0" err="1" smtClean="0"/>
              <a:t>3D</a:t>
            </a:r>
            <a:r>
              <a:rPr lang="cs-CZ" dirty="0" smtClean="0"/>
              <a:t> reprezentace prostoru vč. textur</a:t>
            </a:r>
          </a:p>
          <a:p>
            <a:r>
              <a:rPr lang="cs-CZ" dirty="0" smtClean="0"/>
              <a:t>Skenerů je velké množství: ruční, stolní, bubnové, stojanové, na stativu...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448050" cy="337912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= převod </a:t>
            </a:r>
            <a:r>
              <a:rPr lang="cs-CZ" sz="2400" dirty="0"/>
              <a:t>fyzického obrazu do digitální </a:t>
            </a:r>
            <a:r>
              <a:rPr lang="cs-CZ" sz="2400" dirty="0" smtClean="0"/>
              <a:t>podoby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323340"/>
            <a:ext cx="3401568" cy="22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Skenování a DPI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0600" y="266700"/>
            <a:ext cx="6492240" cy="6781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 </a:t>
            </a:r>
            <a:r>
              <a:rPr lang="cs-CZ" dirty="0"/>
              <a:t>časopise o rozměru </a:t>
            </a:r>
            <a:r>
              <a:rPr lang="cs-CZ" dirty="0" err="1"/>
              <a:t>A5</a:t>
            </a:r>
            <a:r>
              <a:rPr lang="cs-CZ" dirty="0"/>
              <a:t> (tedy </a:t>
            </a:r>
            <a:r>
              <a:rPr lang="cs-CZ" dirty="0" smtClean="0"/>
              <a:t>10,5 </a:t>
            </a:r>
            <a:r>
              <a:rPr lang="cs-CZ" dirty="0"/>
              <a:t>× 14,8 cm) po nás chtějí celostránkovou fotografii v rozlišení alespoň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300 </a:t>
            </a:r>
            <a:r>
              <a:rPr lang="cs-CZ" dirty="0"/>
              <a:t>DPI. Jaké budou její minimální rozměry?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Skenujeme starou fotografii o rozměrech 6 × 6 cm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při </a:t>
            </a:r>
            <a:r>
              <a:rPr lang="cs-CZ" dirty="0"/>
              <a:t>rozlišení 1200 dpi. Jaké budou rozměry výsledného </a:t>
            </a:r>
            <a:r>
              <a:rPr lang="cs-CZ" dirty="0" err="1"/>
              <a:t>skenu</a:t>
            </a:r>
            <a:r>
              <a:rPr lang="cs-CZ" dirty="0"/>
              <a:t> v pixelech</a:t>
            </a:r>
            <a:r>
              <a:rPr lang="cs-CZ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Máme starší soubor s rodinnou fotografií o rozměrech </a:t>
            </a:r>
            <a:br>
              <a:rPr lang="cs-CZ" dirty="0" smtClean="0"/>
            </a:br>
            <a:r>
              <a:rPr lang="cs-CZ" dirty="0" smtClean="0"/>
              <a:t>2400 × 1800 </a:t>
            </a:r>
            <a:r>
              <a:rPr lang="cs-CZ" dirty="0" err="1" smtClean="0"/>
              <a:t>px</a:t>
            </a:r>
            <a:r>
              <a:rPr lang="cs-CZ" dirty="0" smtClean="0"/>
              <a:t>. Chceme z něj vytisknout fotografii. Aby nebyla úplně rozmazaná, chceme rozlišení alespoň 150 DPI. Jak velký můžeme pořídit výtisk?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S</a:t>
            </a:r>
            <a:r>
              <a:rPr lang="en-GB" dirty="0" err="1"/>
              <a:t>pr</a:t>
            </a:r>
            <a:r>
              <a:rPr lang="cs-CZ" dirty="0" err="1"/>
              <a:t>ávné</a:t>
            </a:r>
            <a:r>
              <a:rPr lang="cs-CZ" dirty="0"/>
              <a:t> odpovědi (spočítej, než klikneš!)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/>
              <a:t>1 240 ×</a:t>
            </a:r>
            <a:r>
              <a:rPr lang="en-GB" dirty="0"/>
              <a:t> 1</a:t>
            </a:r>
            <a:r>
              <a:rPr lang="cs-CZ" dirty="0"/>
              <a:t> </a:t>
            </a:r>
            <a:r>
              <a:rPr lang="en-GB" dirty="0"/>
              <a:t>748</a:t>
            </a:r>
            <a:r>
              <a:rPr lang="cs-CZ" dirty="0"/>
              <a:t>  </a:t>
            </a:r>
            <a:r>
              <a:rPr lang="cs-CZ" dirty="0" err="1"/>
              <a:t>px</a:t>
            </a:r>
            <a:r>
              <a:rPr lang="cs-CZ" dirty="0"/>
              <a:t/>
            </a:r>
            <a:br>
              <a:rPr lang="cs-CZ" dirty="0"/>
            </a:br>
            <a:r>
              <a:rPr lang="cs-CZ" sz="1800" i="1" dirty="0" smtClean="0"/>
              <a:t>(10,5 / 2,54) * 300 = 1 240,15</a:t>
            </a:r>
            <a:br>
              <a:rPr lang="cs-CZ" sz="1800" i="1" dirty="0" smtClean="0"/>
            </a:br>
            <a:r>
              <a:rPr lang="cs-CZ" sz="1800" i="1" dirty="0" smtClean="0"/>
              <a:t>(14,8 / 2,54) * 300 = 1 748,03</a:t>
            </a:r>
            <a:endParaRPr lang="cs-CZ" sz="1800" i="1" dirty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2 835 × 2 835 </a:t>
            </a:r>
            <a:r>
              <a:rPr lang="cs-CZ" dirty="0" err="1" smtClean="0"/>
              <a:t>px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1600" dirty="0" smtClean="0"/>
              <a:t>(6 / 2,54) * 1200 = 2 834,64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40,64 × 30,48 cm</a:t>
            </a:r>
            <a:br>
              <a:rPr lang="cs-CZ" dirty="0" smtClean="0"/>
            </a:br>
            <a:r>
              <a:rPr lang="cs-CZ" sz="1500" dirty="0" smtClean="0"/>
              <a:t>(2 400 / 150) * 2,54 = 40,64 cm</a:t>
            </a:r>
            <a:br>
              <a:rPr lang="cs-CZ" sz="1500" dirty="0" smtClean="0"/>
            </a:br>
            <a:r>
              <a:rPr lang="cs-CZ" sz="1500" dirty="0" smtClean="0"/>
              <a:t>(1 800 / 150) * 2,54 = 30,48 cm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 smtClean="0"/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CC99"/>
                </a:solidFill>
                <a:latin typeface="+mj-lt"/>
              </a:rPr>
              <a:t>Slovní úlohy</a:t>
            </a:r>
            <a:endParaRPr lang="cs-CZ" sz="2800" dirty="0">
              <a:solidFill>
                <a:srgbClr val="FFCC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5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Uf.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9600" y="5003800"/>
            <a:ext cx="7213600" cy="16443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1800" dirty="0" err="1" smtClean="0"/>
              <a:t>Cover</a:t>
            </a:r>
            <a:r>
              <a:rPr lang="cs-CZ" sz="1800" dirty="0" smtClean="0"/>
              <a:t> foto alba </a:t>
            </a:r>
            <a:r>
              <a:rPr lang="cs-CZ" sz="1800" i="1" dirty="0" smtClean="0"/>
              <a:t>Post</a:t>
            </a:r>
            <a:r>
              <a:rPr lang="cs-CZ" sz="1800" dirty="0" smtClean="0"/>
              <a:t> z roku 1995 od zpěvačky a skladatelky </a:t>
            </a:r>
            <a:r>
              <a:rPr lang="cs-CZ" sz="1800" i="1" dirty="0" err="1" smtClean="0"/>
              <a:t>Björk</a:t>
            </a:r>
            <a:r>
              <a:rPr lang="cs-CZ" sz="1800" dirty="0" smtClean="0"/>
              <a:t> (úvodní strana prezentace) bylo staženo z Wikipedie, kde v nízkém rozlišení slouží jako ilustrace k informacím o tomto albu. Autorem fotografie je </a:t>
            </a:r>
            <a:r>
              <a:rPr lang="cs-CZ" sz="1800" dirty="0" err="1" smtClean="0"/>
              <a:t>Sednaoui</a:t>
            </a:r>
            <a:r>
              <a:rPr lang="cs-CZ" sz="1800" dirty="0" smtClean="0"/>
              <a:t>, grafický design obalu má na svědomí Paul </a:t>
            </a:r>
            <a:r>
              <a:rPr lang="cs-CZ" sz="1800" dirty="0" err="1" smtClean="0"/>
              <a:t>White</a:t>
            </a:r>
            <a:r>
              <a:rPr lang="cs-CZ" sz="1800" dirty="0" smtClean="0"/>
              <a:t> z </a:t>
            </a:r>
            <a:r>
              <a:rPr lang="cs-CZ" sz="1800" i="1" dirty="0" err="1" smtClean="0"/>
              <a:t>Me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Company</a:t>
            </a:r>
            <a:r>
              <a:rPr lang="cs-CZ" sz="1800" dirty="0" smtClean="0"/>
              <a:t>, To album je i po těch desítkách let pořád skvělé a nezní ani trochu zastarale, poslechněte si ho.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Není-li uvedeno jinak, jsou </a:t>
            </a:r>
            <a:r>
              <a:rPr lang="cs-CZ" sz="1800" dirty="0" smtClean="0"/>
              <a:t>ostatní použité </a:t>
            </a:r>
            <a:r>
              <a:rPr lang="cs-CZ" sz="1800" dirty="0"/>
              <a:t>obrázky buď publikované pod licencí, která nepožaduje uvedení autora, nebo byly vytvořeny autorem této prezentace, případně pocházejí z jeho archivu.</a:t>
            </a:r>
          </a:p>
          <a:p>
            <a:pPr>
              <a:lnSpc>
                <a:spcPct val="12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281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868"/>
            <a:ext cx="12192000" cy="811631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5397500"/>
            <a:ext cx="8267700" cy="863600"/>
          </a:xfrm>
          <a:prstGeom prst="rect">
            <a:avLst/>
          </a:prstGeom>
          <a:solidFill>
            <a:srgbClr val="3D3D32">
              <a:alpha val="78039"/>
            </a:srgbClr>
          </a:solidFill>
        </p:spPr>
        <p:txBody>
          <a:bodyPr wrap="square" rtlCol="0">
            <a:noAutofit/>
          </a:bodyPr>
          <a:lstStyle/>
          <a:p>
            <a:pPr marL="355600"/>
            <a:r>
              <a:rPr lang="cs-CZ" sz="2400" dirty="0" smtClean="0">
                <a:solidFill>
                  <a:schemeClr val="bg1"/>
                </a:solidFill>
              </a:rPr>
              <a:t>Vektory popsaný </a:t>
            </a:r>
            <a:r>
              <a:rPr lang="cs-CZ" sz="2400" dirty="0" err="1" smtClean="0">
                <a:solidFill>
                  <a:schemeClr val="bg1"/>
                </a:solidFill>
              </a:rPr>
              <a:t>3D</a:t>
            </a:r>
            <a:r>
              <a:rPr lang="cs-CZ" sz="2400" dirty="0" smtClean="0">
                <a:solidFill>
                  <a:schemeClr val="bg1"/>
                </a:solidFill>
              </a:rPr>
              <a:t> objekt (vpravo) je v levé části „potažený“ rastrovými obrázky (texturami), aby vypadal realisticky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4731" y="147001"/>
            <a:ext cx="421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  <a:t>Autorem </a:t>
            </a:r>
            <a:r>
              <a:rPr lang="cs-CZ" sz="1200" dirty="0" err="1" smtClean="0">
                <a:solidFill>
                  <a:schemeClr val="bg1">
                    <a:lumMod val="85000"/>
                  </a:schemeClr>
                </a:solidFill>
              </a:rPr>
              <a:t>renderu</a:t>
            </a:r>
            <a: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  <a:t> je John Jones,</a:t>
            </a:r>
            <a:b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  <a:t>který ho publikoval pod licencí </a:t>
            </a:r>
            <a:b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1200" dirty="0" err="1" smtClean="0">
                <a:solidFill>
                  <a:schemeClr val="bg1">
                    <a:lumMod val="85000"/>
                  </a:schemeClr>
                </a:solidFill>
              </a:rPr>
              <a:t>Creative</a:t>
            </a:r>
            <a: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1200" dirty="0" err="1" smtClean="0">
                <a:solidFill>
                  <a:schemeClr val="bg1">
                    <a:lumMod val="85000"/>
                  </a:schemeClr>
                </a:solidFill>
              </a:rPr>
              <a:t>Commons</a:t>
            </a:r>
            <a: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  <a:t> 4.0 </a:t>
            </a:r>
            <a:b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  <a:t>via </a:t>
            </a:r>
            <a:r>
              <a:rPr lang="cs-CZ" sz="1200" dirty="0" err="1" smtClean="0">
                <a:solidFill>
                  <a:schemeClr val="bg1">
                    <a:lumMod val="85000"/>
                  </a:schemeClr>
                </a:solidFill>
              </a:rPr>
              <a:t>Wikimedia</a:t>
            </a:r>
            <a:r>
              <a:rPr lang="cs-CZ" sz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1200" dirty="0" err="1" smtClean="0">
                <a:solidFill>
                  <a:schemeClr val="bg1">
                    <a:lumMod val="85000"/>
                  </a:schemeClr>
                </a:solidFill>
              </a:rPr>
              <a:t>Commons</a:t>
            </a:r>
            <a:endParaRPr lang="cs-CZ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cs-CZ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076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606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606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5397500"/>
            <a:ext cx="7950200" cy="863600"/>
          </a:xfrm>
          <a:prstGeom prst="rect">
            <a:avLst/>
          </a:prstGeom>
          <a:solidFill>
            <a:srgbClr val="3D3D32">
              <a:alpha val="61176"/>
            </a:srgbClr>
          </a:solidFill>
        </p:spPr>
        <p:txBody>
          <a:bodyPr wrap="square" rtlCol="0">
            <a:noAutofit/>
          </a:bodyPr>
          <a:lstStyle/>
          <a:p>
            <a:pPr marL="355600"/>
            <a:r>
              <a:rPr lang="cs-CZ" sz="2400" dirty="0" smtClean="0">
                <a:solidFill>
                  <a:schemeClr val="bg1"/>
                </a:solidFill>
              </a:rPr>
              <a:t>Fotografie lze pomocí specializovaných aplikací převést 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na vektorovou grafiku – ovšem za cenu ztráty detailů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" y="0"/>
            <a:ext cx="12191999" cy="6858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254500" y="5397500"/>
            <a:ext cx="7950200" cy="863600"/>
          </a:xfrm>
          <a:prstGeom prst="rect">
            <a:avLst/>
          </a:prstGeom>
          <a:solidFill>
            <a:srgbClr val="3D3D32">
              <a:alpha val="61176"/>
            </a:srgbClr>
          </a:solidFill>
        </p:spPr>
        <p:txBody>
          <a:bodyPr wrap="square" rtlCol="0">
            <a:noAutofit/>
          </a:bodyPr>
          <a:lstStyle/>
          <a:p>
            <a:pPr marL="266700"/>
            <a:r>
              <a:rPr lang="cs-CZ" sz="2400" dirty="0" smtClean="0">
                <a:solidFill>
                  <a:schemeClr val="bg1"/>
                </a:solidFill>
              </a:rPr>
              <a:t>Po zvětšení rastrového obrázku je vidět jednotlivé pixely.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Vektorový obrázek zachovává křivky stále stejně jemné.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94359"/>
            <a:ext cx="3149600" cy="2286000"/>
          </a:xfrm>
        </p:spPr>
        <p:txBody>
          <a:bodyPr>
            <a:normAutofit/>
          </a:bodyPr>
          <a:lstStyle/>
          <a:p>
            <a:r>
              <a:rPr lang="cs-CZ" sz="6600" dirty="0" smtClean="0"/>
              <a:t>Formáty grafiky</a:t>
            </a:r>
            <a:endParaRPr lang="cs-CZ" sz="6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00600" y="731519"/>
            <a:ext cx="6492240" cy="5916023"/>
          </a:xfrm>
        </p:spPr>
        <p:txBody>
          <a:bodyPr>
            <a:normAutofit fontScale="92500" lnSpcReduction="10000"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dirty="0" smtClean="0"/>
              <a:t>Rastrový i vektorový obrázek lze uložit v mnoha různých formátech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dirty="0" smtClean="0"/>
              <a:t>Každý formát má své výhody a nevýhody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dirty="0"/>
              <a:t>Cenou za výhodu (kvalita, vrstvy...) je vždy nevýhoda (velikost souboru, </a:t>
            </a:r>
            <a:r>
              <a:rPr lang="cs-CZ" dirty="0" smtClean="0"/>
              <a:t>omezené použití jen v některých aplikacích...)</a:t>
            </a:r>
            <a:endParaRPr lang="cs-CZ" dirty="0"/>
          </a:p>
          <a:p>
            <a:pPr marL="266700" indent="-266700">
              <a:buFont typeface="Arial" panose="020B0604020202020204" pitchFamily="34" charset="0"/>
              <a:buChar char="•"/>
            </a:pPr>
            <a:endParaRPr lang="cs-CZ" sz="1300" dirty="0" smtClean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cs-CZ" dirty="0" smtClean="0"/>
              <a:t>Zpravidla sledujeme:</a:t>
            </a:r>
          </a:p>
          <a:p>
            <a:pPr marL="559308" lvl="1" indent="-266700">
              <a:buFont typeface="Arial" panose="020B0604020202020204" pitchFamily="34" charset="0"/>
              <a:buChar char="•"/>
            </a:pPr>
            <a:r>
              <a:rPr lang="cs-CZ" dirty="0" smtClean="0"/>
              <a:t>velikost souboru</a:t>
            </a:r>
          </a:p>
          <a:p>
            <a:pPr marL="559308" lvl="1" indent="-266700">
              <a:buFont typeface="Arial" panose="020B0604020202020204" pitchFamily="34" charset="0"/>
              <a:buChar char="•"/>
            </a:pPr>
            <a:r>
              <a:rPr lang="cs-CZ" dirty="0" smtClean="0"/>
              <a:t>kvalitu uloženého obrázku</a:t>
            </a:r>
          </a:p>
          <a:p>
            <a:pPr marL="559308" lvl="1" indent="-266700">
              <a:buFont typeface="Arial" panose="020B0604020202020204" pitchFamily="34" charset="0"/>
              <a:buChar char="•"/>
            </a:pPr>
            <a:r>
              <a:rPr lang="cs-CZ" dirty="0" smtClean="0"/>
              <a:t>možnost uchovat průhlednost</a:t>
            </a:r>
          </a:p>
          <a:p>
            <a:pPr marL="559308" lvl="1" indent="-266700">
              <a:buFont typeface="Arial" panose="020B0604020202020204" pitchFamily="34" charset="0"/>
              <a:buChar char="•"/>
            </a:pPr>
            <a:r>
              <a:rPr lang="cs-CZ" dirty="0" smtClean="0"/>
              <a:t>možnost obrázek animovat</a:t>
            </a:r>
          </a:p>
          <a:p>
            <a:pPr marL="559308" lvl="1" indent="-266700">
              <a:buFont typeface="Arial" panose="020B0604020202020204" pitchFamily="34" charset="0"/>
              <a:buChar char="•"/>
            </a:pPr>
            <a:r>
              <a:rPr lang="cs-CZ" dirty="0" smtClean="0"/>
              <a:t>kompatibilitu (možnost použít obrázek v různých aplikacích nebo jen v jedné konkrétní)</a:t>
            </a:r>
          </a:p>
          <a:p>
            <a:pPr marL="559308" lvl="1" indent="-266700">
              <a:buFont typeface="Arial" panose="020B0604020202020204" pitchFamily="34" charset="0"/>
              <a:buChar char="•"/>
            </a:pPr>
            <a:r>
              <a:rPr lang="cs-CZ" dirty="0" smtClean="0"/>
              <a:t>ukládání zvláštních informací, např.:</a:t>
            </a:r>
          </a:p>
          <a:p>
            <a:pPr marL="742188" lvl="2" indent="-266700">
              <a:buFont typeface="Arial" panose="020B0604020202020204" pitchFamily="34" charset="0"/>
              <a:buChar char="•"/>
            </a:pPr>
            <a:r>
              <a:rPr lang="cs-CZ" dirty="0" smtClean="0"/>
              <a:t>rozdělení do vrstev</a:t>
            </a:r>
          </a:p>
          <a:p>
            <a:pPr marL="742188" lvl="2" indent="-266700">
              <a:buFont typeface="Arial" panose="020B0604020202020204" pitchFamily="34" charset="0"/>
              <a:buChar char="•"/>
            </a:pPr>
            <a:r>
              <a:rPr lang="cs-CZ" dirty="0" err="1" smtClean="0"/>
              <a:t>metadata</a:t>
            </a:r>
            <a:r>
              <a:rPr lang="cs-CZ" dirty="0" smtClean="0"/>
              <a:t> (specifikace, autor a popis obrázku...)</a:t>
            </a:r>
          </a:p>
          <a:p>
            <a:pPr marL="742188" lvl="2" indent="-266700">
              <a:buFont typeface="Arial" panose="020B0604020202020204" pitchFamily="34" charset="0"/>
              <a:buChar char="•"/>
            </a:pPr>
            <a:r>
              <a:rPr lang="cs-CZ" dirty="0" smtClean="0"/>
              <a:t>barevný prostor (RGB, </a:t>
            </a:r>
            <a:r>
              <a:rPr lang="cs-CZ" dirty="0" err="1" smtClean="0"/>
              <a:t>CMYK</a:t>
            </a:r>
            <a:r>
              <a:rPr lang="cs-CZ" dirty="0" smtClean="0"/>
              <a:t>, </a:t>
            </a:r>
            <a:r>
              <a:rPr lang="cs-CZ" dirty="0" err="1" smtClean="0"/>
              <a:t>YUV</a:t>
            </a:r>
            <a:r>
              <a:rPr lang="cs-CZ" dirty="0" smtClean="0"/>
              <a:t>, </a:t>
            </a:r>
            <a:r>
              <a:rPr lang="cs-CZ" dirty="0" err="1" smtClean="0"/>
              <a:t>Pantone</a:t>
            </a:r>
            <a:r>
              <a:rPr lang="cs-CZ" dirty="0" smtClean="0"/>
              <a:t>...)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6" t="52699"/>
          <a:stretch/>
        </p:blipFill>
        <p:spPr>
          <a:xfrm>
            <a:off x="2006600" y="4993964"/>
            <a:ext cx="1600200" cy="14866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520" b="48807"/>
          <a:stretch/>
        </p:blipFill>
        <p:spPr>
          <a:xfrm>
            <a:off x="457200" y="3337679"/>
            <a:ext cx="1492250" cy="16089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8" r="52733"/>
          <a:stretch/>
        </p:blipFill>
        <p:spPr>
          <a:xfrm>
            <a:off x="463852" y="4997450"/>
            <a:ext cx="1485597" cy="14831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5" t="3107" r="4041" b="49008"/>
          <a:stretch/>
        </p:blipFill>
        <p:spPr>
          <a:xfrm>
            <a:off x="2015371" y="3435350"/>
            <a:ext cx="146443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62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240"/>
            <a:ext cx="3931920" cy="29954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Zástupný symbol pro obsah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8" y="566334"/>
            <a:ext cx="5652000" cy="5652000"/>
          </a:xfrm>
        </p:spPr>
      </p:pic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  <a:r>
              <a:rPr lang="cs-CZ" sz="2000" dirty="0" err="1" smtClean="0">
                <a:solidFill>
                  <a:schemeClr val="bg1"/>
                </a:solidFill>
              </a:rPr>
              <a:t>it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cs-CZ" sz="2000" dirty="0" err="1" smtClean="0">
                <a:solidFill>
                  <a:schemeClr val="bg1"/>
                </a:solidFill>
              </a:rPr>
              <a:t>a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zastaralý formát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bez jakékoli komprese, plná kvalita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každý pixel se ukládá zvlášť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prázdná plocha zabere v souboru stejně jako komplikovaný obraz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dvě barvy až miliony barev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bez </a:t>
            </a:r>
            <a:r>
              <a:rPr lang="cs-CZ" sz="2000" dirty="0"/>
              <a:t>průhlednosti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obrovské soubory – 20 </a:t>
            </a:r>
            <a:r>
              <a:rPr lang="cs-CZ" sz="2000" dirty="0" err="1" smtClean="0"/>
              <a:t>MPix</a:t>
            </a:r>
            <a:r>
              <a:rPr lang="cs-CZ" sz="2000" dirty="0" smtClean="0"/>
              <a:t> fotka zabere 60 MB, v </a:t>
            </a:r>
            <a:r>
              <a:rPr lang="cs-CZ" sz="2000" dirty="0" err="1" smtClean="0"/>
              <a:t>JPEGu</a:t>
            </a:r>
            <a:r>
              <a:rPr lang="cs-CZ" sz="2000" dirty="0" smtClean="0"/>
              <a:t> jen 5 MB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dnes se skoro nepoužívá</a:t>
            </a:r>
            <a:endParaRPr lang="cs-CZ" sz="2000" dirty="0"/>
          </a:p>
          <a:p>
            <a:pPr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6" name="Obdélník 5">
            <a:hlinkClick r:id="rId3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36830" y="6207760"/>
            <a:ext cx="805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malý obrázek 200 × 200 </a:t>
            </a:r>
            <a:r>
              <a:rPr lang="cs-CZ" dirty="0" err="1" smtClean="0"/>
              <a:t>px</a:t>
            </a:r>
            <a:r>
              <a:rPr lang="cs-CZ" dirty="0" smtClean="0"/>
              <a:t> zabírá (200 × 200 × 3) bytů, tedy 120 000 bytů</a:t>
            </a:r>
            <a:br>
              <a:rPr lang="cs-CZ" dirty="0" smtClean="0"/>
            </a:br>
            <a:r>
              <a:rPr lang="cs-CZ" dirty="0" smtClean="0"/>
              <a:t>(každý pixel zabírá 3 byty – pro barevné složky R, G, B)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6831" y="142240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 lepší názornost byl obrázek zvětšen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BMP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515886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>
            <a:spLocks/>
          </p:cNvSpPr>
          <p:nvPr/>
        </p:nvSpPr>
        <p:spPr>
          <a:xfrm>
            <a:off x="5339144" y="553235"/>
            <a:ext cx="5652000" cy="56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240"/>
            <a:ext cx="3931920" cy="29954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Zástupný symbol pro obsah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44" y="553235"/>
            <a:ext cx="5652000" cy="5652000"/>
          </a:xfrm>
        </p:spPr>
      </p:pic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</a:t>
            </a:r>
            <a:r>
              <a:rPr lang="cs-CZ" sz="2000" dirty="0" smtClean="0">
                <a:solidFill>
                  <a:schemeClr val="bg1"/>
                </a:solidFill>
              </a:rPr>
              <a:t>oint </a:t>
            </a:r>
            <a:r>
              <a:rPr lang="cs-CZ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2000" dirty="0" err="1">
                <a:solidFill>
                  <a:schemeClr val="bg1"/>
                </a:solidFill>
              </a:rPr>
              <a:t>hotographic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r>
              <a:rPr lang="cs-CZ" sz="2000" dirty="0" err="1">
                <a:solidFill>
                  <a:schemeClr val="bg1"/>
                </a:solidFill>
              </a:rPr>
              <a:t>xperts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>
                <a:solidFill>
                  <a:schemeClr val="bg1"/>
                </a:solidFill>
              </a:rPr>
              <a:t>roup </a:t>
            </a:r>
            <a:r>
              <a:rPr lang="cs-CZ" sz="2000" b="1" dirty="0" err="1">
                <a:solidFill>
                  <a:schemeClr val="bg1"/>
                </a:solidFill>
              </a:rPr>
              <a:t>F</a:t>
            </a:r>
            <a:r>
              <a:rPr lang="cs-CZ" sz="2000" dirty="0" err="1">
                <a:solidFill>
                  <a:schemeClr val="bg1"/>
                </a:solidFill>
              </a:rPr>
              <a:t>ile</a:t>
            </a:r>
            <a:r>
              <a:rPr lang="cs-CZ" sz="2000" dirty="0">
                <a:solidFill>
                  <a:schemeClr val="bg1"/>
                </a:solidFill>
              </a:rPr>
              <a:t> </a:t>
            </a:r>
            <a:r>
              <a:rPr lang="cs-CZ" sz="2000" b="1" dirty="0" err="1">
                <a:solidFill>
                  <a:schemeClr val="bg1"/>
                </a:solidFill>
              </a:rPr>
              <a:t>I</a:t>
            </a:r>
            <a:r>
              <a:rPr lang="cs-CZ" sz="2000" dirty="0" err="1">
                <a:solidFill>
                  <a:schemeClr val="bg1"/>
                </a:solidFill>
              </a:rPr>
              <a:t>nterchange</a:t>
            </a:r>
            <a:r>
              <a:rPr lang="cs-CZ" sz="2000" dirty="0">
                <a:solidFill>
                  <a:schemeClr val="bg1"/>
                </a:solidFill>
              </a:rPr>
              <a:t> </a:t>
            </a:r>
            <a:r>
              <a:rPr lang="cs-CZ" sz="2000" b="1" dirty="0" err="1" smtClean="0">
                <a:solidFill>
                  <a:schemeClr val="bg1"/>
                </a:solidFill>
              </a:rPr>
              <a:t>F</a:t>
            </a:r>
            <a:r>
              <a:rPr lang="cs-CZ" sz="2000" dirty="0" err="1" smtClean="0">
                <a:solidFill>
                  <a:schemeClr val="bg1"/>
                </a:solidFill>
              </a:rPr>
              <a:t>ormat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dnes </a:t>
            </a:r>
            <a:r>
              <a:rPr lang="cs-CZ" sz="2000" dirty="0" smtClean="0"/>
              <a:t>webový standard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soubory </a:t>
            </a:r>
            <a:r>
              <a:rPr lang="cs-CZ" sz="2000" dirty="0" err="1"/>
              <a:t>JPG</a:t>
            </a:r>
            <a:r>
              <a:rPr lang="cs-CZ" sz="2000" dirty="0"/>
              <a:t>, JPEG, </a:t>
            </a:r>
            <a:r>
              <a:rPr lang="cs-CZ" sz="2000" dirty="0" err="1"/>
              <a:t>JFIF</a:t>
            </a:r>
            <a:r>
              <a:rPr lang="cs-CZ" sz="2000" dirty="0"/>
              <a:t> – stejné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ztrátová </a:t>
            </a:r>
            <a:r>
              <a:rPr lang="cs-CZ" sz="2000" dirty="0" smtClean="0"/>
              <a:t>komprese (obrázek je </a:t>
            </a:r>
            <a:r>
              <a:rPr lang="cs-CZ" sz="2000" u="sng" dirty="0" smtClean="0"/>
              <a:t>vždy </a:t>
            </a:r>
            <a:r>
              <a:rPr lang="cs-CZ" sz="2000" dirty="0" smtClean="0"/>
              <a:t>méně kvalitní než originál)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nastavitelná úroveň </a:t>
            </a:r>
            <a:r>
              <a:rPr lang="cs-CZ" sz="2000" dirty="0" smtClean="0"/>
              <a:t>kvality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relativně malé soubory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16 milionů barev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RGB i </a:t>
            </a:r>
            <a:r>
              <a:rPr lang="cs-CZ" sz="2000" dirty="0" err="1"/>
              <a:t>CMYK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/>
              <a:t>bez průhlednosti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nevhodný </a:t>
            </a:r>
            <a:r>
              <a:rPr lang="cs-CZ" sz="2000" dirty="0"/>
              <a:t>pro kresby či ikony</a:t>
            </a:r>
          </a:p>
          <a:p>
            <a:pPr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6" name="Obdélník 5">
            <a:hlinkClick r:id="rId3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36830" y="6207760"/>
            <a:ext cx="80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vysoká komprese = nízká kvalita a artefakty = malý soubor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43172" y="6207760"/>
            <a:ext cx="80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střední komprese = průměrná kvalita = středně velký soubor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149515" y="6213847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malá komprese = jen mírně zhoršená kvalita = relativně velký soubor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6831" y="142240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 lepší názornost byl obrázek zvětšen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JPEG</a:t>
            </a:r>
            <a:endParaRPr lang="cs-CZ" sz="4800" dirty="0"/>
          </a:p>
        </p:txBody>
      </p:sp>
      <p:pic>
        <p:nvPicPr>
          <p:cNvPr id="11" name="Zástupný symbol pro obsah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44" y="553235"/>
            <a:ext cx="5652000" cy="5652000"/>
          </a:xfrm>
          <a:prstGeom prst="rect">
            <a:avLst/>
          </a:prstGeom>
        </p:spPr>
      </p:pic>
      <p:pic>
        <p:nvPicPr>
          <p:cNvPr id="12" name="Zástupný symbol pro obsah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44" y="553235"/>
            <a:ext cx="565200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15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6" grpId="0" animBg="1"/>
      <p:bldP spid="4" grpId="0"/>
      <p:bldP spid="4" grpId="1"/>
      <p:bldP spid="13" grpId="0"/>
      <p:bldP spid="13" grpId="1"/>
      <p:bldP spid="1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9" y="570760"/>
            <a:ext cx="6554651" cy="563699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0" y="0"/>
            <a:ext cx="4020456" cy="4417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240"/>
            <a:ext cx="3931920" cy="29954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Rastrové </a:t>
            </a:r>
            <a:r>
              <a:rPr lang="cs-CZ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formáty</a:t>
            </a:r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Zástupný symbol pro obsah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8" y="570760"/>
            <a:ext cx="5652000" cy="5652000"/>
          </a:xfrm>
        </p:spPr>
      </p:pic>
      <p:sp>
        <p:nvSpPr>
          <p:cNvPr id="10" name="Zástupný symbol pro text 8"/>
          <p:cNvSpPr txBox="1">
            <a:spLocks/>
          </p:cNvSpPr>
          <p:nvPr/>
        </p:nvSpPr>
        <p:spPr>
          <a:xfrm>
            <a:off x="143838" y="1285112"/>
            <a:ext cx="3876618" cy="51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2000" dirty="0" smtClean="0">
                <a:solidFill>
                  <a:schemeClr val="bg1"/>
                </a:solidFill>
              </a:rPr>
              <a:t>ortable 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000" dirty="0" smtClean="0">
                <a:solidFill>
                  <a:schemeClr val="bg1"/>
                </a:solidFill>
              </a:rPr>
              <a:t>etwork </a:t>
            </a:r>
            <a:r>
              <a:rPr lang="cs-CZ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 err="1" smtClean="0">
                <a:solidFill>
                  <a:schemeClr val="bg1"/>
                </a:solidFill>
              </a:rPr>
              <a:t>raphics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jeden z webových standardů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neztrátová komprese </a:t>
            </a:r>
            <a:br>
              <a:rPr lang="cs-CZ" sz="2000" dirty="0" smtClean="0"/>
            </a:br>
            <a:r>
              <a:rPr lang="cs-CZ" sz="2000" dirty="0" smtClean="0"/>
              <a:t>(obrázek je stejně kvalitní jako originál, ale soubor je menší)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nastavitelný počet barev</a:t>
            </a:r>
            <a:br>
              <a:rPr lang="cs-CZ" sz="2000" dirty="0" smtClean="0"/>
            </a:br>
            <a:r>
              <a:rPr lang="cs-CZ" sz="2000" dirty="0" smtClean="0"/>
              <a:t>(2–256 nebo 16 milionů)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běžný obrázek je 2× až 3× menší než BMP při stejné kvalitě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RGB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/>
              <a:t>alfa kanál – tj. 256 stupňů průhlednosti pro každý pixel</a:t>
            </a:r>
            <a:endParaRPr lang="cs-CZ" sz="2000" dirty="0"/>
          </a:p>
          <a:p>
            <a:pPr>
              <a:spcAft>
                <a:spcPts val="1000"/>
              </a:spcAft>
            </a:pPr>
            <a:endParaRPr lang="cs-CZ" sz="2000" dirty="0"/>
          </a:p>
        </p:txBody>
      </p:sp>
      <p:sp>
        <p:nvSpPr>
          <p:cNvPr id="6" name="Obdélník 5">
            <a:hlinkClick r:id="rId4"/>
          </p:cNvPr>
          <p:cNvSpPr/>
          <p:nvPr/>
        </p:nvSpPr>
        <p:spPr>
          <a:xfrm>
            <a:off x="240073" y="6268735"/>
            <a:ext cx="1910080" cy="3759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na Wikipedii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838" y="454114"/>
            <a:ext cx="38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 smtClean="0"/>
              <a:t>PNG</a:t>
            </a:r>
            <a:endParaRPr lang="cs-CZ" sz="4800" dirty="0"/>
          </a:p>
        </p:txBody>
      </p:sp>
      <p:sp>
        <p:nvSpPr>
          <p:cNvPr id="9" name="Obdélník 8"/>
          <p:cNvSpPr/>
          <p:nvPr/>
        </p:nvSpPr>
        <p:spPr>
          <a:xfrm>
            <a:off x="4136830" y="0"/>
            <a:ext cx="1208418" cy="6858000"/>
          </a:xfrm>
          <a:prstGeom prst="rect">
            <a:avLst/>
          </a:prstGeom>
          <a:solidFill>
            <a:srgbClr val="E1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0997248" y="-39741"/>
            <a:ext cx="1208418" cy="6858000"/>
          </a:xfrm>
          <a:prstGeom prst="rect">
            <a:avLst/>
          </a:prstGeom>
          <a:solidFill>
            <a:srgbClr val="E1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136830" y="6207760"/>
            <a:ext cx="80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stín za papouškem je příkladem použití alfa kanálu (poloprůhledných pixelů)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6831" y="142240"/>
            <a:ext cx="805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 lepší názornost byl obrázek zvětšen, pozadí není součástí obrázku </a:t>
            </a:r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PNG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04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50"/>
                            </p:stCondLst>
                            <p:childTnLst>
                              <p:par>
                                <p:cTn id="38" presetID="42" presetClass="path" presetSubtype="0" repeatCount="indefinite" accel="20000" decel="2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06966 0.00023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Retrospektiva">
  <a:themeElements>
    <a:clrScheme name="Vlastní 5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DB8835"/>
      </a:hlink>
      <a:folHlink>
        <a:srgbClr val="DB8835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3617</TotalTime>
  <Words>1965</Words>
  <Application>Microsoft Office PowerPoint</Application>
  <PresentationFormat>Širokoúhlá obrazovka</PresentationFormat>
  <Paragraphs>296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Retrospektiva</vt:lpstr>
      <vt:lpstr>Rastrová a vektorová grafika</vt:lpstr>
      <vt:lpstr>Vektorová vs. rastrová grafika</vt:lpstr>
      <vt:lpstr>Prezentace aplikace PowerPoint</vt:lpstr>
      <vt:lpstr>Prezentace aplikace PowerPoint</vt:lpstr>
      <vt:lpstr>Prezentace aplikace PowerPoint</vt:lpstr>
      <vt:lpstr>Formáty grafiky</vt:lpstr>
      <vt:lpstr>Rastrové formáty</vt:lpstr>
      <vt:lpstr>Rastrové formáty</vt:lpstr>
      <vt:lpstr>Rastrové formáty</vt:lpstr>
      <vt:lpstr>Rastrové formáty</vt:lpstr>
      <vt:lpstr>Rastrové formáty</vt:lpstr>
      <vt:lpstr>Rastrové formáty</vt:lpstr>
      <vt:lpstr>Rastrové formáty</vt:lpstr>
      <vt:lpstr>Rastrové formáty</vt:lpstr>
      <vt:lpstr>Rastrové formáty</vt:lpstr>
      <vt:lpstr>Rastrové editory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Vektorové editory</vt:lpstr>
      <vt:lpstr>Rozlišení</vt:lpstr>
      <vt:lpstr>Rozlišení v DPI</vt:lpstr>
      <vt:lpstr>Skenování</vt:lpstr>
      <vt:lpstr>Skenování</vt:lpstr>
      <vt:lpstr>Skenování</vt:lpstr>
      <vt:lpstr>Skenování a DPI</vt:lpstr>
      <vt:lpstr>Uf.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Flaška</dc:creator>
  <cp:lastModifiedBy>Jan Flaška</cp:lastModifiedBy>
  <cp:revision>99</cp:revision>
  <dcterms:created xsi:type="dcterms:W3CDTF">2022-04-14T17:30:54Z</dcterms:created>
  <dcterms:modified xsi:type="dcterms:W3CDTF">2022-04-18T21:24:30Z</dcterms:modified>
</cp:coreProperties>
</file>